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ags/tag55.xml" ContentType="application/vnd.openxmlformats-officedocument.presentationml.tags+xml"/>
  <Override PartName="/ppt/theme/theme3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.xml" ContentType="application/vnd.openxmlformats-officedocument.presentationml.notesSlide+xml"/>
  <Override PartName="/ppt/tags/tag58.xml" ContentType="application/vnd.openxmlformats-officedocument.presentationml.tags+xml"/>
  <Override PartName="/ppt/notesSlides/notesSlide2.xml" ContentType="application/vnd.openxmlformats-officedocument.presentationml.notesSlide+xml"/>
  <Override PartName="/ppt/tags/tag59.xml" ContentType="application/vnd.openxmlformats-officedocument.presentationml.tags+xml"/>
  <Override PartName="/ppt/notesSlides/notesSlide3.xml" ContentType="application/vnd.openxmlformats-officedocument.presentationml.notesSlide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notesSlides/notesSlide5.xml" ContentType="application/vnd.openxmlformats-officedocument.presentationml.notesSlide+xml"/>
  <Override PartName="/ppt/tags/tag62.xml" ContentType="application/vnd.openxmlformats-officedocument.presentationml.tags+xml"/>
  <Override PartName="/ppt/notesSlides/notesSlide6.xml" ContentType="application/vnd.openxmlformats-officedocument.presentationml.notesSlide+xml"/>
  <Override PartName="/ppt/tags/tag63.xml" ContentType="application/vnd.openxmlformats-officedocument.presentationml.tags+xml"/>
  <Override PartName="/ppt/notesSlides/notesSlide7.xml" ContentType="application/vnd.openxmlformats-officedocument.presentationml.notesSlide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tags/tag65.xml" ContentType="application/vnd.openxmlformats-officedocument.presentationml.tags+xml"/>
  <Override PartName="/ppt/notesSlides/notesSlide9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0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1.xml" ContentType="application/vnd.openxmlformats-officedocument.presentationml.notesSlide+xml"/>
  <Override PartName="/ppt/tags/tag70.xml" ContentType="application/vnd.openxmlformats-officedocument.presentationml.tags+xml"/>
  <Override PartName="/ppt/notesSlides/notesSlide12.xml" ContentType="application/vnd.openxmlformats-officedocument.presentationml.notesSlide+xml"/>
  <Override PartName="/ppt/tags/tag71.xml" ContentType="application/vnd.openxmlformats-officedocument.presentationml.tags+xml"/>
  <Override PartName="/ppt/notesSlides/notesSlide13.xml" ContentType="application/vnd.openxmlformats-officedocument.presentationml.notesSlide+xml"/>
  <Override PartName="/ppt/tags/tag72.xml" ContentType="application/vnd.openxmlformats-officedocument.presentationml.tags+xml"/>
  <Override PartName="/ppt/notesSlides/notesSlide14.xml" ContentType="application/vnd.openxmlformats-officedocument.presentationml.notesSlide+xml"/>
  <Override PartName="/ppt/tags/tag73.xml" ContentType="application/vnd.openxmlformats-officedocument.presentationml.tags+xml"/>
  <Override PartName="/ppt/notesSlides/notesSlide15.xml" ContentType="application/vnd.openxmlformats-officedocument.presentationml.notesSlide+xml"/>
  <Override PartName="/ppt/tags/tag74.xml" ContentType="application/vnd.openxmlformats-officedocument.presentationml.tags+xml"/>
  <Override PartName="/ppt/notesSlides/notesSlide16.xml" ContentType="application/vnd.openxmlformats-officedocument.presentationml.notesSlide+xml"/>
  <Override PartName="/ppt/tags/tag75.xml" ContentType="application/vnd.openxmlformats-officedocument.presentationml.tags+xml"/>
  <Override PartName="/ppt/notesSlides/notesSlide17.xml" ContentType="application/vnd.openxmlformats-officedocument.presentationml.notesSlide+xml"/>
  <Override PartName="/ppt/tags/tag76.xml" ContentType="application/vnd.openxmlformats-officedocument.presentationml.tags+xml"/>
  <Override PartName="/ppt/notesSlides/notesSlide18.xml" ContentType="application/vnd.openxmlformats-officedocument.presentationml.notesSlide+xml"/>
  <Override PartName="/ppt/tags/tag77.xml" ContentType="application/vnd.openxmlformats-officedocument.presentationml.tags+xml"/>
  <Override PartName="/ppt/notesSlides/notesSlide19.xml" ContentType="application/vnd.openxmlformats-officedocument.presentationml.notesSlide+xml"/>
  <Override PartName="/ppt/tags/tag78.xml" ContentType="application/vnd.openxmlformats-officedocument.presentationml.tags+xml"/>
  <Override PartName="/ppt/notesSlides/notesSlide20.xml" ContentType="application/vnd.openxmlformats-officedocument.presentationml.notesSlide+xml"/>
  <Override PartName="/ppt/tags/tag79.xml" ContentType="application/vnd.openxmlformats-officedocument.presentationml.tags+xml"/>
  <Override PartName="/ppt/notesSlides/notesSlide21.xml" ContentType="application/vnd.openxmlformats-officedocument.presentationml.notesSlide+xml"/>
  <Override PartName="/ppt/tags/tag80.xml" ContentType="application/vnd.openxmlformats-officedocument.presentationml.tags+xml"/>
  <Override PartName="/ppt/notesSlides/notesSlide22.xml" ContentType="application/vnd.openxmlformats-officedocument.presentationml.notesSlide+xml"/>
  <Override PartName="/ppt/tags/tag81.xml" ContentType="application/vnd.openxmlformats-officedocument.presentationml.tags+xml"/>
  <Override PartName="/ppt/notesSlides/notesSlide23.xml" ContentType="application/vnd.openxmlformats-officedocument.presentationml.notesSlide+xml"/>
  <Override PartName="/ppt/tags/tag82.xml" ContentType="application/vnd.openxmlformats-officedocument.presentationml.tags+xml"/>
  <Override PartName="/ppt/notesSlides/notesSlide24.xml" ContentType="application/vnd.openxmlformats-officedocument.presentationml.notesSlide+xml"/>
  <Override PartName="/ppt/tags/tag83.xml" ContentType="application/vnd.openxmlformats-officedocument.presentationml.tags+xml"/>
  <Override PartName="/ppt/notesSlides/notesSlide25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26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3" r:id="rId2"/>
  </p:sldMasterIdLst>
  <p:notesMasterIdLst>
    <p:notesMasterId r:id="rId36"/>
  </p:notesMasterIdLst>
  <p:sldIdLst>
    <p:sldId id="274" r:id="rId3"/>
    <p:sldId id="261" r:id="rId4"/>
    <p:sldId id="560" r:id="rId5"/>
    <p:sldId id="440" r:id="rId6"/>
    <p:sldId id="439" r:id="rId7"/>
    <p:sldId id="568" r:id="rId8"/>
    <p:sldId id="562" r:id="rId9"/>
    <p:sldId id="564" r:id="rId10"/>
    <p:sldId id="422" r:id="rId11"/>
    <p:sldId id="444" r:id="rId12"/>
    <p:sldId id="445" r:id="rId13"/>
    <p:sldId id="574" r:id="rId14"/>
    <p:sldId id="565" r:id="rId15"/>
    <p:sldId id="566" r:id="rId16"/>
    <p:sldId id="576" r:id="rId17"/>
    <p:sldId id="570" r:id="rId18"/>
    <p:sldId id="573" r:id="rId19"/>
    <p:sldId id="579" r:id="rId20"/>
    <p:sldId id="580" r:id="rId21"/>
    <p:sldId id="569" r:id="rId22"/>
    <p:sldId id="411" r:id="rId23"/>
    <p:sldId id="577" r:id="rId24"/>
    <p:sldId id="561" r:id="rId25"/>
    <p:sldId id="581" r:id="rId26"/>
    <p:sldId id="571" r:id="rId27"/>
    <p:sldId id="575" r:id="rId28"/>
    <p:sldId id="578" r:id="rId29"/>
    <p:sldId id="366" r:id="rId30"/>
    <p:sldId id="425" r:id="rId31"/>
    <p:sldId id="404" r:id="rId32"/>
    <p:sldId id="447" r:id="rId33"/>
    <p:sldId id="547" r:id="rId34"/>
    <p:sldId id="393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schermen | Eindschermen" id="{F50E7A29-14EC-A74C-8115-EFF96D771BD2}">
          <p14:sldIdLst/>
        </p14:section>
        <p14:section name="Titelscherm en agenda" id="{4260C744-92D1-4703-9102-1D344BF59CFB}">
          <p14:sldIdLst>
            <p14:sldId id="274"/>
            <p14:sldId id="261"/>
            <p14:sldId id="560"/>
            <p14:sldId id="440"/>
            <p14:sldId id="439"/>
            <p14:sldId id="568"/>
            <p14:sldId id="562"/>
            <p14:sldId id="564"/>
            <p14:sldId id="422"/>
            <p14:sldId id="444"/>
            <p14:sldId id="445"/>
            <p14:sldId id="574"/>
            <p14:sldId id="565"/>
            <p14:sldId id="566"/>
            <p14:sldId id="576"/>
            <p14:sldId id="570"/>
            <p14:sldId id="573"/>
            <p14:sldId id="579"/>
            <p14:sldId id="580"/>
            <p14:sldId id="569"/>
            <p14:sldId id="411"/>
            <p14:sldId id="577"/>
            <p14:sldId id="561"/>
            <p14:sldId id="581"/>
            <p14:sldId id="571"/>
            <p14:sldId id="575"/>
            <p14:sldId id="578"/>
            <p14:sldId id="366"/>
            <p14:sldId id="425"/>
            <p14:sldId id="404"/>
            <p14:sldId id="447"/>
            <p14:sldId id="547"/>
            <p14:sldId id="3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tte van de Zanden" initials="LvdZ" lastIdx="1" clrIdx="0">
    <p:extLst>
      <p:ext uri="{19B8F6BF-5375-455C-9EA6-DF929625EA0E}">
        <p15:presenceInfo xmlns:p15="http://schemas.microsoft.com/office/powerpoint/2012/main" userId="S-1-5-21-3571450033-3256600985-1731520038-12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F"/>
    <a:srgbClr val="295FAC"/>
    <a:srgbClr val="FFFFFF"/>
    <a:srgbClr val="726282"/>
    <a:srgbClr val="000000"/>
    <a:srgbClr val="2392D6"/>
    <a:srgbClr val="7191C5"/>
    <a:srgbClr val="1B3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9342" autoAdjust="0"/>
  </p:normalViewPr>
  <p:slideViewPr>
    <p:cSldViewPr snapToGrid="0" snapToObjects="1" showGuides="1">
      <p:cViewPr varScale="1">
        <p:scale>
          <a:sx n="67" d="100"/>
          <a:sy n="67" d="100"/>
        </p:scale>
        <p:origin x="221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6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6E4DF-F379-4623-AB50-257C37A62AE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368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36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811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5247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2315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913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726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2800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777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2336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12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6E4DF-F379-4623-AB50-257C37A62AE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649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957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025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1658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3440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863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7472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321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5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741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20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Test van het geheugen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30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9877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Vergeetcurve Herman </a:t>
            </a:r>
            <a:r>
              <a:rPr lang="nl-NL" dirty="0" err="1"/>
              <a:t>Ebbinghaus</a:t>
            </a:r>
            <a:endParaRPr lang="nl-NL" dirty="0"/>
          </a:p>
          <a:p>
            <a:r>
              <a:rPr lang="nl-NL" dirty="0"/>
              <a:t>William </a:t>
            </a:r>
            <a:r>
              <a:rPr lang="nl-NL" dirty="0" err="1"/>
              <a:t>Talheimer</a:t>
            </a:r>
            <a:r>
              <a:rPr lang="nl-NL" dirty="0"/>
              <a:t> van </a:t>
            </a:r>
            <a:r>
              <a:rPr lang="nl-NL" dirty="0" err="1"/>
              <a:t>Work</a:t>
            </a:r>
            <a:r>
              <a:rPr lang="nl-NL" dirty="0"/>
              <a:t>-Learning Research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9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75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F2D43-DB1B-4FE9-85F7-CBF5205C4C4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91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0E33-6E1E-4040-B564-4D04289622DB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E495-886E-4172-A73D-5187956542A5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" y="0"/>
            <a:ext cx="12184267" cy="6858000"/>
          </a:xfrm>
          <a:prstGeom prst="rect">
            <a:avLst/>
          </a:prstGeom>
        </p:spPr>
      </p:pic>
      <p:sp>
        <p:nvSpPr>
          <p:cNvPr id="8" name="Afgeronde rechthoek 6"/>
          <p:cNvSpPr/>
          <p:nvPr userDrawn="1"/>
        </p:nvSpPr>
        <p:spPr>
          <a:xfrm>
            <a:off x="4972398" y="3602038"/>
            <a:ext cx="7975802" cy="4239714"/>
          </a:xfrm>
          <a:custGeom>
            <a:avLst/>
            <a:gdLst>
              <a:gd name="connsiteX0" fmla="*/ 0 w 6048672"/>
              <a:gd name="connsiteY0" fmla="*/ 552072 h 3312368"/>
              <a:gd name="connsiteX1" fmla="*/ 552072 w 6048672"/>
              <a:gd name="connsiteY1" fmla="*/ 0 h 3312368"/>
              <a:gd name="connsiteX2" fmla="*/ 5496600 w 6048672"/>
              <a:gd name="connsiteY2" fmla="*/ 0 h 3312368"/>
              <a:gd name="connsiteX3" fmla="*/ 6048672 w 6048672"/>
              <a:gd name="connsiteY3" fmla="*/ 552072 h 3312368"/>
              <a:gd name="connsiteX4" fmla="*/ 6048672 w 6048672"/>
              <a:gd name="connsiteY4" fmla="*/ 2760296 h 3312368"/>
              <a:gd name="connsiteX5" fmla="*/ 5496600 w 6048672"/>
              <a:gd name="connsiteY5" fmla="*/ 3312368 h 3312368"/>
              <a:gd name="connsiteX6" fmla="*/ 552072 w 6048672"/>
              <a:gd name="connsiteY6" fmla="*/ 3312368 h 3312368"/>
              <a:gd name="connsiteX7" fmla="*/ 0 w 6048672"/>
              <a:gd name="connsiteY7" fmla="*/ 2760296 h 3312368"/>
              <a:gd name="connsiteX8" fmla="*/ 0 w 6048672"/>
              <a:gd name="connsiteY8" fmla="*/ 552072 h 3312368"/>
              <a:gd name="connsiteX0" fmla="*/ 0 w 6048672"/>
              <a:gd name="connsiteY0" fmla="*/ 552072 h 3553914"/>
              <a:gd name="connsiteX1" fmla="*/ 552072 w 6048672"/>
              <a:gd name="connsiteY1" fmla="*/ 0 h 3553914"/>
              <a:gd name="connsiteX2" fmla="*/ 5496600 w 6048672"/>
              <a:gd name="connsiteY2" fmla="*/ 0 h 3553914"/>
              <a:gd name="connsiteX3" fmla="*/ 6048672 w 6048672"/>
              <a:gd name="connsiteY3" fmla="*/ 552072 h 3553914"/>
              <a:gd name="connsiteX4" fmla="*/ 6048672 w 6048672"/>
              <a:gd name="connsiteY4" fmla="*/ 2760296 h 3553914"/>
              <a:gd name="connsiteX5" fmla="*/ 5496600 w 6048672"/>
              <a:gd name="connsiteY5" fmla="*/ 3312368 h 3553914"/>
              <a:gd name="connsiteX6" fmla="*/ 552072 w 6048672"/>
              <a:gd name="connsiteY6" fmla="*/ 3312368 h 3553914"/>
              <a:gd name="connsiteX7" fmla="*/ 473529 w 6048672"/>
              <a:gd name="connsiteY7" fmla="*/ 3446096 h 3553914"/>
              <a:gd name="connsiteX8" fmla="*/ 0 w 6048672"/>
              <a:gd name="connsiteY8" fmla="*/ 552072 h 3553914"/>
              <a:gd name="connsiteX0" fmla="*/ 0 w 6520582"/>
              <a:gd name="connsiteY0" fmla="*/ 1237872 h 4239714"/>
              <a:gd name="connsiteX1" fmla="*/ 552072 w 6520582"/>
              <a:gd name="connsiteY1" fmla="*/ 685800 h 4239714"/>
              <a:gd name="connsiteX2" fmla="*/ 6443657 w 6520582"/>
              <a:gd name="connsiteY2" fmla="*/ 0 h 4239714"/>
              <a:gd name="connsiteX3" fmla="*/ 6048672 w 6520582"/>
              <a:gd name="connsiteY3" fmla="*/ 1237872 h 4239714"/>
              <a:gd name="connsiteX4" fmla="*/ 6048672 w 6520582"/>
              <a:gd name="connsiteY4" fmla="*/ 3446096 h 4239714"/>
              <a:gd name="connsiteX5" fmla="*/ 5496600 w 6520582"/>
              <a:gd name="connsiteY5" fmla="*/ 3998168 h 4239714"/>
              <a:gd name="connsiteX6" fmla="*/ 552072 w 6520582"/>
              <a:gd name="connsiteY6" fmla="*/ 3998168 h 4239714"/>
              <a:gd name="connsiteX7" fmla="*/ 473529 w 6520582"/>
              <a:gd name="connsiteY7" fmla="*/ 4131896 h 4239714"/>
              <a:gd name="connsiteX8" fmla="*/ 0 w 6520582"/>
              <a:gd name="connsiteY8" fmla="*/ 1237872 h 423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0582" h="4239714">
                <a:moveTo>
                  <a:pt x="0" y="1237872"/>
                </a:moveTo>
                <a:cubicBezTo>
                  <a:pt x="0" y="932971"/>
                  <a:pt x="247171" y="685800"/>
                  <a:pt x="552072" y="685800"/>
                </a:cubicBezTo>
                <a:lnTo>
                  <a:pt x="6443657" y="0"/>
                </a:lnTo>
                <a:cubicBezTo>
                  <a:pt x="6748558" y="0"/>
                  <a:pt x="6048672" y="932971"/>
                  <a:pt x="6048672" y="1237872"/>
                </a:cubicBezTo>
                <a:lnTo>
                  <a:pt x="6048672" y="3446096"/>
                </a:lnTo>
                <a:cubicBezTo>
                  <a:pt x="6048672" y="3750997"/>
                  <a:pt x="5801501" y="3998168"/>
                  <a:pt x="5496600" y="3998168"/>
                </a:cubicBezTo>
                <a:lnTo>
                  <a:pt x="552072" y="3998168"/>
                </a:lnTo>
                <a:cubicBezTo>
                  <a:pt x="247171" y="3998168"/>
                  <a:pt x="473529" y="4436797"/>
                  <a:pt x="473529" y="4131896"/>
                </a:cubicBezTo>
                <a:cubicBezTo>
                  <a:pt x="473529" y="3395821"/>
                  <a:pt x="0" y="1973947"/>
                  <a:pt x="0" y="12378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 userDrawn="1"/>
        </p:nvSpPr>
        <p:spPr>
          <a:xfrm>
            <a:off x="292647" y="692698"/>
            <a:ext cx="2736304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beter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leren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,</a:t>
            </a:r>
          </a:p>
          <a:p>
            <a:pPr algn="r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fijner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werken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,</a:t>
            </a:r>
          </a:p>
          <a:p>
            <a:pPr algn="r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sneller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groeien</a:t>
            </a:r>
            <a:endParaRPr lang="nl-NL" sz="2800" b="1" i="1" dirty="0">
              <a:solidFill>
                <a:schemeClr val="bg1"/>
              </a:solidFill>
              <a:latin typeface="NeoTech" panose="02000506020000020004" pitchFamily="50" charset="0"/>
            </a:endParaRP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CF18AD0B-C508-4B80-BFD8-0A77877EF7DB}"/>
              </a:ext>
            </a:extLst>
          </p:cNvPr>
          <p:cNvSpPr/>
          <p:nvPr userDrawn="1"/>
        </p:nvSpPr>
        <p:spPr bwMode="auto">
          <a:xfrm rot="21264740">
            <a:off x="4987041" y="3780540"/>
            <a:ext cx="10562896" cy="3348157"/>
          </a:xfrm>
          <a:prstGeom prst="roundRect">
            <a:avLst>
              <a:gd name="adj" fmla="val 20525"/>
            </a:avLst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58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2572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2276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8122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45145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3117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97859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411677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3411677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9061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4852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75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035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0E33-6E1E-4040-B564-4D04289622DB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EE495-886E-4172-A73D-5187956542A5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" y="0"/>
            <a:ext cx="12184267" cy="6858000"/>
          </a:xfrm>
          <a:prstGeom prst="rect">
            <a:avLst/>
          </a:prstGeom>
        </p:spPr>
      </p:pic>
      <p:sp>
        <p:nvSpPr>
          <p:cNvPr id="9" name="Tekstvak 8"/>
          <p:cNvSpPr txBox="1"/>
          <p:nvPr userDrawn="1"/>
        </p:nvSpPr>
        <p:spPr>
          <a:xfrm>
            <a:off x="292647" y="692698"/>
            <a:ext cx="2736304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beter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leren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,</a:t>
            </a:r>
          </a:p>
          <a:p>
            <a:pPr algn="r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fijner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werken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,</a:t>
            </a:r>
          </a:p>
          <a:p>
            <a:pPr algn="r">
              <a:spcBef>
                <a:spcPts val="130"/>
              </a:spcBef>
              <a:spcAft>
                <a:spcPts val="13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sneller</a:t>
            </a:r>
            <a:r>
              <a:rPr lang="en-US" sz="2800" b="1" i="1" dirty="0">
                <a:solidFill>
                  <a:schemeClr val="bg1"/>
                </a:solidFill>
                <a:latin typeface="NeoTech" panose="02000506020000020004" pitchFamily="50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eoTech" panose="02000506020000020004" pitchFamily="50" charset="0"/>
              </a:rPr>
              <a:t>groeien</a:t>
            </a:r>
            <a:endParaRPr lang="nl-NL" sz="2800" b="1" i="1" dirty="0">
              <a:solidFill>
                <a:schemeClr val="bg1"/>
              </a:solidFill>
              <a:latin typeface="NeoTech" panose="02000506020000020004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385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2669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63511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610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2976246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6485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593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5139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4120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6151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71278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311325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6872942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6027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8111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445909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9978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16755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4674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1301629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0 w 8116779"/>
              <a:gd name="connsiteY3" fmla="*/ 1301629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3118073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6799278 w 8116779"/>
              <a:gd name="connsiteY3" fmla="*/ 0 h 4419704"/>
              <a:gd name="connsiteX4" fmla="*/ 6880799 w 8116779"/>
              <a:gd name="connsiteY4" fmla="*/ 0 h 4419704"/>
              <a:gd name="connsiteX5" fmla="*/ 6908107 w 8116779"/>
              <a:gd name="connsiteY5" fmla="*/ 3274 h 4419704"/>
              <a:gd name="connsiteX6" fmla="*/ 7102842 w 8116779"/>
              <a:gd name="connsiteY6" fmla="*/ 26396 h 4419704"/>
              <a:gd name="connsiteX7" fmla="*/ 7597553 w 8116779"/>
              <a:gd name="connsiteY7" fmla="*/ 291168 h 4419704"/>
              <a:gd name="connsiteX8" fmla="*/ 7837931 w 8116779"/>
              <a:gd name="connsiteY8" fmla="*/ 629807 h 4419704"/>
              <a:gd name="connsiteX9" fmla="*/ 8005359 w 8116779"/>
              <a:gd name="connsiteY9" fmla="*/ 1103903 h 4419704"/>
              <a:gd name="connsiteX10" fmla="*/ 8076516 w 8116779"/>
              <a:gd name="connsiteY10" fmla="*/ 1510680 h 4419704"/>
              <a:gd name="connsiteX11" fmla="*/ 8104819 w 8116779"/>
              <a:gd name="connsiteY11" fmla="*/ 1839293 h 4419704"/>
              <a:gd name="connsiteX12" fmla="*/ 8114786 w 8116779"/>
              <a:gd name="connsiteY12" fmla="*/ 2165449 h 4419704"/>
              <a:gd name="connsiteX13" fmla="*/ 8116779 w 8116779"/>
              <a:gd name="connsiteY13" fmla="*/ 2182025 h 4419704"/>
              <a:gd name="connsiteX14" fmla="*/ 8116779 w 8116779"/>
              <a:gd name="connsiteY14" fmla="*/ 2237680 h 4419704"/>
              <a:gd name="connsiteX15" fmla="*/ 8114786 w 8116779"/>
              <a:gd name="connsiteY15" fmla="*/ 2261619 h 4419704"/>
              <a:gd name="connsiteX16" fmla="*/ 8098840 w 8116779"/>
              <a:gd name="connsiteY16" fmla="*/ 2676581 h 4419704"/>
              <a:gd name="connsiteX17" fmla="*/ 8035059 w 8116779"/>
              <a:gd name="connsiteY17" fmla="*/ 3176458 h 4419704"/>
              <a:gd name="connsiteX18" fmla="*/ 7905501 w 8116779"/>
              <a:gd name="connsiteY18" fmla="*/ 3636229 h 4419704"/>
              <a:gd name="connsiteX19" fmla="*/ 7690435 w 8116779"/>
              <a:gd name="connsiteY19" fmla="*/ 4021930 h 4419704"/>
              <a:gd name="connsiteX20" fmla="*/ 7183567 w 8116779"/>
              <a:gd name="connsiteY20" fmla="*/ 4369574 h 4419704"/>
              <a:gd name="connsiteX21" fmla="*/ 6937605 w 8116779"/>
              <a:gd name="connsiteY21" fmla="*/ 4412746 h 4419704"/>
              <a:gd name="connsiteX22" fmla="*/ 6884587 w 8116779"/>
              <a:gd name="connsiteY22" fmla="*/ 4419704 h 4419704"/>
              <a:gd name="connsiteX23" fmla="*/ 6799278 w 8116779"/>
              <a:gd name="connsiteY23" fmla="*/ 4419704 h 4419704"/>
              <a:gd name="connsiteX24" fmla="*/ 6764597 w 8116779"/>
              <a:gd name="connsiteY24" fmla="*/ 4414180 h 4419704"/>
              <a:gd name="connsiteX25" fmla="*/ 6365957 w 8116779"/>
              <a:gd name="connsiteY25" fmla="*/ 4350749 h 4419704"/>
              <a:gd name="connsiteX26" fmla="*/ 5846930 w 8116779"/>
              <a:gd name="connsiteY26" fmla="*/ 4169049 h 4419704"/>
              <a:gd name="connsiteX27" fmla="*/ 5137152 w 8116779"/>
              <a:gd name="connsiteY27" fmla="*/ 3798490 h 4419704"/>
              <a:gd name="connsiteX28" fmla="*/ 4502121 w 8116779"/>
              <a:gd name="connsiteY28" fmla="*/ 3354883 h 4419704"/>
              <a:gd name="connsiteX29" fmla="*/ 4130192 w 8116779"/>
              <a:gd name="connsiteY29" fmla="*/ 2985347 h 4419704"/>
              <a:gd name="connsiteX30" fmla="*/ 3906953 w 8116779"/>
              <a:gd name="connsiteY30" fmla="*/ 2629927 h 4419704"/>
              <a:gd name="connsiteX31" fmla="*/ 3817859 w 8116779"/>
              <a:gd name="connsiteY31" fmla="*/ 2298246 h 4419704"/>
              <a:gd name="connsiteX32" fmla="*/ 3811479 w 8116779"/>
              <a:gd name="connsiteY32" fmla="*/ 2241363 h 4419704"/>
              <a:gd name="connsiteX33" fmla="*/ 3811479 w 8116779"/>
              <a:gd name="connsiteY33" fmla="*/ 2174659 h 4419704"/>
              <a:gd name="connsiteX34" fmla="*/ 3814470 w 8116779"/>
              <a:gd name="connsiteY34" fmla="*/ 2158288 h 4419704"/>
              <a:gd name="connsiteX35" fmla="*/ 3825034 w 8116779"/>
              <a:gd name="connsiteY35" fmla="*/ 2060687 h 4419704"/>
              <a:gd name="connsiteX36" fmla="*/ 3950207 w 8116779"/>
              <a:gd name="connsiteY36" fmla="*/ 1696061 h 4419704"/>
              <a:gd name="connsiteX37" fmla="*/ 4246992 w 8116779"/>
              <a:gd name="connsiteY37" fmla="*/ 1297060 h 4419704"/>
              <a:gd name="connsiteX38" fmla="*/ 4653605 w 8116779"/>
              <a:gd name="connsiteY38" fmla="*/ 940210 h 4419704"/>
              <a:gd name="connsiteX39" fmla="*/ 5725146 w 8116779"/>
              <a:gd name="connsiteY39" fmla="*/ 301195 h 4419704"/>
              <a:gd name="connsiteX40" fmla="*/ 6351607 w 8116779"/>
              <a:gd name="connsiteY40" fmla="*/ 68750 h 4419704"/>
              <a:gd name="connsiteX41" fmla="*/ 6777552 w 8116779"/>
              <a:gd name="connsiteY41" fmla="*/ 3069 h 4419704"/>
              <a:gd name="connsiteX42" fmla="*/ 6799278 w 8116779"/>
              <a:gd name="connsiteY42" fmla="*/ 0 h 4419704"/>
              <a:gd name="connsiteX0" fmla="*/ 2987799 w 4305300"/>
              <a:gd name="connsiteY0" fmla="*/ 0 h 4419704"/>
              <a:gd name="connsiteX1" fmla="*/ 3069320 w 4305300"/>
              <a:gd name="connsiteY1" fmla="*/ 0 h 4419704"/>
              <a:gd name="connsiteX2" fmla="*/ 3096628 w 4305300"/>
              <a:gd name="connsiteY2" fmla="*/ 3274 h 4419704"/>
              <a:gd name="connsiteX3" fmla="*/ 3291363 w 4305300"/>
              <a:gd name="connsiteY3" fmla="*/ 26396 h 4419704"/>
              <a:gd name="connsiteX4" fmla="*/ 3786074 w 4305300"/>
              <a:gd name="connsiteY4" fmla="*/ 291168 h 4419704"/>
              <a:gd name="connsiteX5" fmla="*/ 4026452 w 4305300"/>
              <a:gd name="connsiteY5" fmla="*/ 629807 h 4419704"/>
              <a:gd name="connsiteX6" fmla="*/ 4193880 w 4305300"/>
              <a:gd name="connsiteY6" fmla="*/ 1103903 h 4419704"/>
              <a:gd name="connsiteX7" fmla="*/ 4265037 w 4305300"/>
              <a:gd name="connsiteY7" fmla="*/ 1510680 h 4419704"/>
              <a:gd name="connsiteX8" fmla="*/ 4293340 w 4305300"/>
              <a:gd name="connsiteY8" fmla="*/ 1839293 h 4419704"/>
              <a:gd name="connsiteX9" fmla="*/ 4303307 w 4305300"/>
              <a:gd name="connsiteY9" fmla="*/ 2165449 h 4419704"/>
              <a:gd name="connsiteX10" fmla="*/ 4305300 w 4305300"/>
              <a:gd name="connsiteY10" fmla="*/ 2182025 h 4419704"/>
              <a:gd name="connsiteX11" fmla="*/ 4305300 w 4305300"/>
              <a:gd name="connsiteY11" fmla="*/ 2237680 h 4419704"/>
              <a:gd name="connsiteX12" fmla="*/ 4303307 w 4305300"/>
              <a:gd name="connsiteY12" fmla="*/ 2261619 h 4419704"/>
              <a:gd name="connsiteX13" fmla="*/ 4287361 w 4305300"/>
              <a:gd name="connsiteY13" fmla="*/ 2676581 h 4419704"/>
              <a:gd name="connsiteX14" fmla="*/ 4223580 w 4305300"/>
              <a:gd name="connsiteY14" fmla="*/ 3176458 h 4419704"/>
              <a:gd name="connsiteX15" fmla="*/ 4094022 w 4305300"/>
              <a:gd name="connsiteY15" fmla="*/ 3636229 h 4419704"/>
              <a:gd name="connsiteX16" fmla="*/ 3878956 w 4305300"/>
              <a:gd name="connsiteY16" fmla="*/ 4021930 h 4419704"/>
              <a:gd name="connsiteX17" fmla="*/ 3372088 w 4305300"/>
              <a:gd name="connsiteY17" fmla="*/ 4369574 h 4419704"/>
              <a:gd name="connsiteX18" fmla="*/ 3126126 w 4305300"/>
              <a:gd name="connsiteY18" fmla="*/ 4412746 h 4419704"/>
              <a:gd name="connsiteX19" fmla="*/ 3073108 w 4305300"/>
              <a:gd name="connsiteY19" fmla="*/ 4419704 h 4419704"/>
              <a:gd name="connsiteX20" fmla="*/ 2987799 w 4305300"/>
              <a:gd name="connsiteY20" fmla="*/ 4419704 h 4419704"/>
              <a:gd name="connsiteX21" fmla="*/ 2953118 w 4305300"/>
              <a:gd name="connsiteY21" fmla="*/ 4414180 h 4419704"/>
              <a:gd name="connsiteX22" fmla="*/ 2554478 w 4305300"/>
              <a:gd name="connsiteY22" fmla="*/ 4350749 h 4419704"/>
              <a:gd name="connsiteX23" fmla="*/ 2035451 w 4305300"/>
              <a:gd name="connsiteY23" fmla="*/ 4169049 h 4419704"/>
              <a:gd name="connsiteX24" fmla="*/ 1325673 w 4305300"/>
              <a:gd name="connsiteY24" fmla="*/ 3798490 h 4419704"/>
              <a:gd name="connsiteX25" fmla="*/ 690642 w 4305300"/>
              <a:gd name="connsiteY25" fmla="*/ 3354883 h 4419704"/>
              <a:gd name="connsiteX26" fmla="*/ 318713 w 4305300"/>
              <a:gd name="connsiteY26" fmla="*/ 2985347 h 4419704"/>
              <a:gd name="connsiteX27" fmla="*/ 95474 w 4305300"/>
              <a:gd name="connsiteY27" fmla="*/ 2629927 h 4419704"/>
              <a:gd name="connsiteX28" fmla="*/ 6380 w 4305300"/>
              <a:gd name="connsiteY28" fmla="*/ 2298246 h 4419704"/>
              <a:gd name="connsiteX29" fmla="*/ 0 w 4305300"/>
              <a:gd name="connsiteY29" fmla="*/ 2241363 h 4419704"/>
              <a:gd name="connsiteX30" fmla="*/ 0 w 4305300"/>
              <a:gd name="connsiteY30" fmla="*/ 2174659 h 4419704"/>
              <a:gd name="connsiteX31" fmla="*/ 2991 w 4305300"/>
              <a:gd name="connsiteY31" fmla="*/ 2158288 h 4419704"/>
              <a:gd name="connsiteX32" fmla="*/ 13555 w 4305300"/>
              <a:gd name="connsiteY32" fmla="*/ 2060687 h 4419704"/>
              <a:gd name="connsiteX33" fmla="*/ 138728 w 4305300"/>
              <a:gd name="connsiteY33" fmla="*/ 1696061 h 4419704"/>
              <a:gd name="connsiteX34" fmla="*/ 435513 w 4305300"/>
              <a:gd name="connsiteY34" fmla="*/ 1297060 h 4419704"/>
              <a:gd name="connsiteX35" fmla="*/ 842126 w 4305300"/>
              <a:gd name="connsiteY35" fmla="*/ 940210 h 4419704"/>
              <a:gd name="connsiteX36" fmla="*/ 1913667 w 4305300"/>
              <a:gd name="connsiteY36" fmla="*/ 301195 h 4419704"/>
              <a:gd name="connsiteX37" fmla="*/ 2540128 w 4305300"/>
              <a:gd name="connsiteY37" fmla="*/ 68750 h 4419704"/>
              <a:gd name="connsiteX38" fmla="*/ 2966073 w 4305300"/>
              <a:gd name="connsiteY38" fmla="*/ 3069 h 4419704"/>
              <a:gd name="connsiteX39" fmla="*/ 2987799 w 4305300"/>
              <a:gd name="connsiteY39" fmla="*/ 0 h 441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4984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625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4783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5413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3217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0401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03180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930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09317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128" userDrawn="1">
          <p15:clr>
            <a:srgbClr val="FBAE40"/>
          </p15:clr>
        </p15:guide>
        <p15:guide id="4" pos="6552" userDrawn="1">
          <p15:clr>
            <a:srgbClr val="FBAE40"/>
          </p15:clr>
        </p15:guide>
        <p15:guide id="5" orient="horz" pos="480" userDrawn="1">
          <p15:clr>
            <a:srgbClr val="FBAE40"/>
          </p15:clr>
        </p15:guide>
        <p15:guide id="6" orient="horz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0294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9911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CCB7-726A-4B4D-879A-8CD29B69C2EA}" type="datetimeFigureOut">
              <a:rPr lang="nl-NL" smtClean="0"/>
              <a:t>21-11-2018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43684-9FDD-4F43-B965-592A46CD500B}" type="slidenum">
              <a:rPr lang="nl-NL" smtClean="0"/>
              <a:t>‹nr.›</a:t>
            </a:fld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3630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5AD93-7126-45DD-BC34-7F097248A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029" y="1027906"/>
            <a:ext cx="10515600" cy="77186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0129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4B859A-FABA-4CCB-AF88-134557935E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1301629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0 w 8116779"/>
              <a:gd name="connsiteY3" fmla="*/ 1301629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3118073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6799278 w 8116779"/>
              <a:gd name="connsiteY3" fmla="*/ 0 h 4419704"/>
              <a:gd name="connsiteX4" fmla="*/ 6880799 w 8116779"/>
              <a:gd name="connsiteY4" fmla="*/ 0 h 4419704"/>
              <a:gd name="connsiteX5" fmla="*/ 6908107 w 8116779"/>
              <a:gd name="connsiteY5" fmla="*/ 3274 h 4419704"/>
              <a:gd name="connsiteX6" fmla="*/ 7102842 w 8116779"/>
              <a:gd name="connsiteY6" fmla="*/ 26396 h 4419704"/>
              <a:gd name="connsiteX7" fmla="*/ 7597553 w 8116779"/>
              <a:gd name="connsiteY7" fmla="*/ 291168 h 4419704"/>
              <a:gd name="connsiteX8" fmla="*/ 7837931 w 8116779"/>
              <a:gd name="connsiteY8" fmla="*/ 629807 h 4419704"/>
              <a:gd name="connsiteX9" fmla="*/ 8005359 w 8116779"/>
              <a:gd name="connsiteY9" fmla="*/ 1103903 h 4419704"/>
              <a:gd name="connsiteX10" fmla="*/ 8076516 w 8116779"/>
              <a:gd name="connsiteY10" fmla="*/ 1510680 h 4419704"/>
              <a:gd name="connsiteX11" fmla="*/ 8104819 w 8116779"/>
              <a:gd name="connsiteY11" fmla="*/ 1839293 h 4419704"/>
              <a:gd name="connsiteX12" fmla="*/ 8114786 w 8116779"/>
              <a:gd name="connsiteY12" fmla="*/ 2165449 h 4419704"/>
              <a:gd name="connsiteX13" fmla="*/ 8116779 w 8116779"/>
              <a:gd name="connsiteY13" fmla="*/ 2182025 h 4419704"/>
              <a:gd name="connsiteX14" fmla="*/ 8116779 w 8116779"/>
              <a:gd name="connsiteY14" fmla="*/ 2237680 h 4419704"/>
              <a:gd name="connsiteX15" fmla="*/ 8114786 w 8116779"/>
              <a:gd name="connsiteY15" fmla="*/ 2261619 h 4419704"/>
              <a:gd name="connsiteX16" fmla="*/ 8098840 w 8116779"/>
              <a:gd name="connsiteY16" fmla="*/ 2676581 h 4419704"/>
              <a:gd name="connsiteX17" fmla="*/ 8035059 w 8116779"/>
              <a:gd name="connsiteY17" fmla="*/ 3176458 h 4419704"/>
              <a:gd name="connsiteX18" fmla="*/ 7905501 w 8116779"/>
              <a:gd name="connsiteY18" fmla="*/ 3636229 h 4419704"/>
              <a:gd name="connsiteX19" fmla="*/ 7690435 w 8116779"/>
              <a:gd name="connsiteY19" fmla="*/ 4021930 h 4419704"/>
              <a:gd name="connsiteX20" fmla="*/ 7183567 w 8116779"/>
              <a:gd name="connsiteY20" fmla="*/ 4369574 h 4419704"/>
              <a:gd name="connsiteX21" fmla="*/ 6937605 w 8116779"/>
              <a:gd name="connsiteY21" fmla="*/ 4412746 h 4419704"/>
              <a:gd name="connsiteX22" fmla="*/ 6884587 w 8116779"/>
              <a:gd name="connsiteY22" fmla="*/ 4419704 h 4419704"/>
              <a:gd name="connsiteX23" fmla="*/ 6799278 w 8116779"/>
              <a:gd name="connsiteY23" fmla="*/ 4419704 h 4419704"/>
              <a:gd name="connsiteX24" fmla="*/ 6764597 w 8116779"/>
              <a:gd name="connsiteY24" fmla="*/ 4414180 h 4419704"/>
              <a:gd name="connsiteX25" fmla="*/ 6365957 w 8116779"/>
              <a:gd name="connsiteY25" fmla="*/ 4350749 h 4419704"/>
              <a:gd name="connsiteX26" fmla="*/ 5846930 w 8116779"/>
              <a:gd name="connsiteY26" fmla="*/ 4169049 h 4419704"/>
              <a:gd name="connsiteX27" fmla="*/ 5137152 w 8116779"/>
              <a:gd name="connsiteY27" fmla="*/ 3798490 h 4419704"/>
              <a:gd name="connsiteX28" fmla="*/ 4502121 w 8116779"/>
              <a:gd name="connsiteY28" fmla="*/ 3354883 h 4419704"/>
              <a:gd name="connsiteX29" fmla="*/ 4130192 w 8116779"/>
              <a:gd name="connsiteY29" fmla="*/ 2985347 h 4419704"/>
              <a:gd name="connsiteX30" fmla="*/ 3906953 w 8116779"/>
              <a:gd name="connsiteY30" fmla="*/ 2629927 h 4419704"/>
              <a:gd name="connsiteX31" fmla="*/ 3817859 w 8116779"/>
              <a:gd name="connsiteY31" fmla="*/ 2298246 h 4419704"/>
              <a:gd name="connsiteX32" fmla="*/ 3811479 w 8116779"/>
              <a:gd name="connsiteY32" fmla="*/ 2241363 h 4419704"/>
              <a:gd name="connsiteX33" fmla="*/ 3811479 w 8116779"/>
              <a:gd name="connsiteY33" fmla="*/ 2174659 h 4419704"/>
              <a:gd name="connsiteX34" fmla="*/ 3814470 w 8116779"/>
              <a:gd name="connsiteY34" fmla="*/ 2158288 h 4419704"/>
              <a:gd name="connsiteX35" fmla="*/ 3825034 w 8116779"/>
              <a:gd name="connsiteY35" fmla="*/ 2060687 h 4419704"/>
              <a:gd name="connsiteX36" fmla="*/ 3950207 w 8116779"/>
              <a:gd name="connsiteY36" fmla="*/ 1696061 h 4419704"/>
              <a:gd name="connsiteX37" fmla="*/ 4246992 w 8116779"/>
              <a:gd name="connsiteY37" fmla="*/ 1297060 h 4419704"/>
              <a:gd name="connsiteX38" fmla="*/ 4653605 w 8116779"/>
              <a:gd name="connsiteY38" fmla="*/ 940210 h 4419704"/>
              <a:gd name="connsiteX39" fmla="*/ 5725146 w 8116779"/>
              <a:gd name="connsiteY39" fmla="*/ 301195 h 4419704"/>
              <a:gd name="connsiteX40" fmla="*/ 6351607 w 8116779"/>
              <a:gd name="connsiteY40" fmla="*/ 68750 h 4419704"/>
              <a:gd name="connsiteX41" fmla="*/ 6777552 w 8116779"/>
              <a:gd name="connsiteY41" fmla="*/ 3069 h 4419704"/>
              <a:gd name="connsiteX42" fmla="*/ 6799278 w 8116779"/>
              <a:gd name="connsiteY42" fmla="*/ 0 h 4419704"/>
              <a:gd name="connsiteX0" fmla="*/ 2987799 w 4305300"/>
              <a:gd name="connsiteY0" fmla="*/ 0 h 4419704"/>
              <a:gd name="connsiteX1" fmla="*/ 3069320 w 4305300"/>
              <a:gd name="connsiteY1" fmla="*/ 0 h 4419704"/>
              <a:gd name="connsiteX2" fmla="*/ 3096628 w 4305300"/>
              <a:gd name="connsiteY2" fmla="*/ 3274 h 4419704"/>
              <a:gd name="connsiteX3" fmla="*/ 3291363 w 4305300"/>
              <a:gd name="connsiteY3" fmla="*/ 26396 h 4419704"/>
              <a:gd name="connsiteX4" fmla="*/ 3786074 w 4305300"/>
              <a:gd name="connsiteY4" fmla="*/ 291168 h 4419704"/>
              <a:gd name="connsiteX5" fmla="*/ 4026452 w 4305300"/>
              <a:gd name="connsiteY5" fmla="*/ 629807 h 4419704"/>
              <a:gd name="connsiteX6" fmla="*/ 4193880 w 4305300"/>
              <a:gd name="connsiteY6" fmla="*/ 1103903 h 4419704"/>
              <a:gd name="connsiteX7" fmla="*/ 4265037 w 4305300"/>
              <a:gd name="connsiteY7" fmla="*/ 1510680 h 4419704"/>
              <a:gd name="connsiteX8" fmla="*/ 4293340 w 4305300"/>
              <a:gd name="connsiteY8" fmla="*/ 1839293 h 4419704"/>
              <a:gd name="connsiteX9" fmla="*/ 4303307 w 4305300"/>
              <a:gd name="connsiteY9" fmla="*/ 2165449 h 4419704"/>
              <a:gd name="connsiteX10" fmla="*/ 4305300 w 4305300"/>
              <a:gd name="connsiteY10" fmla="*/ 2182025 h 4419704"/>
              <a:gd name="connsiteX11" fmla="*/ 4305300 w 4305300"/>
              <a:gd name="connsiteY11" fmla="*/ 2237680 h 4419704"/>
              <a:gd name="connsiteX12" fmla="*/ 4303307 w 4305300"/>
              <a:gd name="connsiteY12" fmla="*/ 2261619 h 4419704"/>
              <a:gd name="connsiteX13" fmla="*/ 4287361 w 4305300"/>
              <a:gd name="connsiteY13" fmla="*/ 2676581 h 4419704"/>
              <a:gd name="connsiteX14" fmla="*/ 4223580 w 4305300"/>
              <a:gd name="connsiteY14" fmla="*/ 3176458 h 4419704"/>
              <a:gd name="connsiteX15" fmla="*/ 4094022 w 4305300"/>
              <a:gd name="connsiteY15" fmla="*/ 3636229 h 4419704"/>
              <a:gd name="connsiteX16" fmla="*/ 3878956 w 4305300"/>
              <a:gd name="connsiteY16" fmla="*/ 4021930 h 4419704"/>
              <a:gd name="connsiteX17" fmla="*/ 3372088 w 4305300"/>
              <a:gd name="connsiteY17" fmla="*/ 4369574 h 4419704"/>
              <a:gd name="connsiteX18" fmla="*/ 3126126 w 4305300"/>
              <a:gd name="connsiteY18" fmla="*/ 4412746 h 4419704"/>
              <a:gd name="connsiteX19" fmla="*/ 3073108 w 4305300"/>
              <a:gd name="connsiteY19" fmla="*/ 4419704 h 4419704"/>
              <a:gd name="connsiteX20" fmla="*/ 2987799 w 4305300"/>
              <a:gd name="connsiteY20" fmla="*/ 4419704 h 4419704"/>
              <a:gd name="connsiteX21" fmla="*/ 2953118 w 4305300"/>
              <a:gd name="connsiteY21" fmla="*/ 4414180 h 4419704"/>
              <a:gd name="connsiteX22" fmla="*/ 2554478 w 4305300"/>
              <a:gd name="connsiteY22" fmla="*/ 4350749 h 4419704"/>
              <a:gd name="connsiteX23" fmla="*/ 2035451 w 4305300"/>
              <a:gd name="connsiteY23" fmla="*/ 4169049 h 4419704"/>
              <a:gd name="connsiteX24" fmla="*/ 1325673 w 4305300"/>
              <a:gd name="connsiteY24" fmla="*/ 3798490 h 4419704"/>
              <a:gd name="connsiteX25" fmla="*/ 690642 w 4305300"/>
              <a:gd name="connsiteY25" fmla="*/ 3354883 h 4419704"/>
              <a:gd name="connsiteX26" fmla="*/ 318713 w 4305300"/>
              <a:gd name="connsiteY26" fmla="*/ 2985347 h 4419704"/>
              <a:gd name="connsiteX27" fmla="*/ 95474 w 4305300"/>
              <a:gd name="connsiteY27" fmla="*/ 2629927 h 4419704"/>
              <a:gd name="connsiteX28" fmla="*/ 6380 w 4305300"/>
              <a:gd name="connsiteY28" fmla="*/ 2298246 h 4419704"/>
              <a:gd name="connsiteX29" fmla="*/ 0 w 4305300"/>
              <a:gd name="connsiteY29" fmla="*/ 2241363 h 4419704"/>
              <a:gd name="connsiteX30" fmla="*/ 0 w 4305300"/>
              <a:gd name="connsiteY30" fmla="*/ 2174659 h 4419704"/>
              <a:gd name="connsiteX31" fmla="*/ 2991 w 4305300"/>
              <a:gd name="connsiteY31" fmla="*/ 2158288 h 4419704"/>
              <a:gd name="connsiteX32" fmla="*/ 13555 w 4305300"/>
              <a:gd name="connsiteY32" fmla="*/ 2060687 h 4419704"/>
              <a:gd name="connsiteX33" fmla="*/ 138728 w 4305300"/>
              <a:gd name="connsiteY33" fmla="*/ 1696061 h 4419704"/>
              <a:gd name="connsiteX34" fmla="*/ 435513 w 4305300"/>
              <a:gd name="connsiteY34" fmla="*/ 1297060 h 4419704"/>
              <a:gd name="connsiteX35" fmla="*/ 842126 w 4305300"/>
              <a:gd name="connsiteY35" fmla="*/ 940210 h 4419704"/>
              <a:gd name="connsiteX36" fmla="*/ 1913667 w 4305300"/>
              <a:gd name="connsiteY36" fmla="*/ 301195 h 4419704"/>
              <a:gd name="connsiteX37" fmla="*/ 2540128 w 4305300"/>
              <a:gd name="connsiteY37" fmla="*/ 68750 h 4419704"/>
              <a:gd name="connsiteX38" fmla="*/ 2966073 w 4305300"/>
              <a:gd name="connsiteY38" fmla="*/ 3069 h 4419704"/>
              <a:gd name="connsiteX39" fmla="*/ 2987799 w 4305300"/>
              <a:gd name="connsiteY39" fmla="*/ 0 h 441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52319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499A7-1B29-4165-BBF6-6F33528B5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4AF248B-7BEA-470E-BDD2-8EA6717AC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651EED-07AA-450D-A300-E749C805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53D14E-2D93-4915-98A0-141498B56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E9F9C1-130D-4948-B31A-78AD745A2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608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C4F8E-684E-4D67-B938-1C2C0E19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47EAC4-136B-45F7-B001-C85605D43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9F7B6A-C9C9-4C2E-9329-3A51854EB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30E635-0D0A-49FD-9D16-E5E1E1E2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9BE534-20F5-49FB-8C4B-A489BEBC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49067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0E4EE-4112-402B-82DF-65B78800B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D414E2-0638-4EA3-BFE1-87D0A5CAF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970AB7-D4A1-407A-90F4-E3A7E7AB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0C8A9B-F8AF-4A0B-9963-D32A0164E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2BABFB-A949-458D-88E3-8C70435D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0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1E48E2-51CE-474C-9238-64BA52C5A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8CA740-E2B8-4432-A1D2-F51310EA0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B24D23-4EF8-44EA-81F8-0F4DAAE64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570C17-D352-4691-91D7-56B45C15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BCC178-4EE7-4301-956A-2F3DAD01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29F470-598D-418D-BD45-1F5C87A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17151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A0EC1-9ED8-4355-B471-F8B9971E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57B008-E735-4EF0-9415-1839B3E89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8570DA1-5E6E-4863-813A-D81F9BDAE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95D2D55-AA67-4F60-B776-09733D1D4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3BD5EE1-DB36-4A49-A84C-3AEDA214E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750EB5E-F8D7-49F6-A6D7-3BEA5B52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0C01BB5-945D-46AE-9461-01CBA7936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A10B3B1-6A39-44D4-9ED4-8FDB69E3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4693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2B155-4CF5-4ED9-8D62-40C6FDDFA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F77C1F8-4D9F-43C9-B4C6-74088174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EA06B83-E215-4B4E-898B-A130E500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EEA26A-09AB-46E8-A7E0-0B229615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0771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D33D780-2FC8-4417-9F88-2DAB633C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35612B9-B11F-4116-882E-E3AFD4423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98C866D-3C15-456E-B0C7-938C9E4A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98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39250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4AA03-EFA2-48BD-8E28-2A6743DC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FCB846-D47F-4AA7-AFFE-8C2A39521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AA8754-2C98-4CA0-BE3A-6249068F2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48A054-9FE7-4DB2-9490-4E0BE298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DC34CE-25D3-4185-993E-42A04537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17D6E3D-7487-4390-9141-ED7CB727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29248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47051-368F-4F32-9DC1-7AAC4D7A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4CA72AD-0B53-4F1B-9B70-EE3DF8F257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73B8893-53AD-4CAF-8B62-5F9E4BD31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7A4C5F1-486E-420D-83BA-F3500C09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FFB390-23F6-47C2-865A-A823C905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53175F8-3C8D-4C5F-9EA5-F080635F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06682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0B4BF-20DE-493E-8C7F-0B4B2C36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ADFA8CC-4781-4E7B-83B2-6523CA1A8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B78FAD-3773-402B-8DD8-ECD3C9A1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0710F4-7CAC-41DF-9A24-E1DD2B4B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51200E-360E-4606-BCDA-03D3767A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4798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B60B4A7-C1DF-4D1C-91E4-30A9467E9E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E22BD3D-4EAD-489F-95AA-45901C705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E45E49-743A-4E0E-A0BB-A1DB859F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BD502F-D057-4F4B-AB59-AB7C676B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6605C1-F694-409B-B789-F31269519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619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9480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954661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5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 userDrawn="1"/>
        </p:nvSpPr>
        <p:spPr>
          <a:xfrm>
            <a:off x="685800" y="603324"/>
            <a:ext cx="214884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b="0" i="1" spc="30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NeoTech" panose="02000506020000020004" pitchFamily="50" charset="0"/>
                <a:ea typeface="Segoe UI Black" panose="020B0A02040204020203" pitchFamily="34" charset="0"/>
                <a:cs typeface="Titillium Bd" charset="0"/>
              </a:rPr>
              <a:t>courseware.nl</a:t>
            </a:r>
          </a:p>
        </p:txBody>
      </p:sp>
    </p:spTree>
    <p:custDataLst>
      <p:tags r:id="rId54"/>
    </p:custDataLst>
    <p:extLst>
      <p:ext uri="{BB962C8B-B14F-4D97-AF65-F5344CB8AC3E}">
        <p14:creationId xmlns:p14="http://schemas.microsoft.com/office/powerpoint/2010/main" val="146926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653" r:id="rId3"/>
    <p:sldLayoutId id="2147483690" r:id="rId4"/>
    <p:sldLayoutId id="2147483699" r:id="rId5"/>
    <p:sldLayoutId id="2147483689" r:id="rId6"/>
    <p:sldLayoutId id="2147483681" r:id="rId7"/>
    <p:sldLayoutId id="2147483660" r:id="rId8"/>
    <p:sldLayoutId id="2147483655" r:id="rId9"/>
    <p:sldLayoutId id="2147483696" r:id="rId10"/>
    <p:sldLayoutId id="2147483691" r:id="rId11"/>
    <p:sldLayoutId id="2147483682" r:id="rId12"/>
    <p:sldLayoutId id="2147483668" r:id="rId13"/>
    <p:sldLayoutId id="2147483671" r:id="rId14"/>
    <p:sldLayoutId id="2147483673" r:id="rId15"/>
    <p:sldLayoutId id="2147483676" r:id="rId16"/>
    <p:sldLayoutId id="2147483675" r:id="rId17"/>
    <p:sldLayoutId id="2147483674" r:id="rId18"/>
    <p:sldLayoutId id="2147483678" r:id="rId19"/>
    <p:sldLayoutId id="2147483679" r:id="rId20"/>
    <p:sldLayoutId id="2147483680" r:id="rId21"/>
    <p:sldLayoutId id="2147483672" r:id="rId22"/>
    <p:sldLayoutId id="2147483669" r:id="rId23"/>
    <p:sldLayoutId id="2147483665" r:id="rId24"/>
    <p:sldLayoutId id="2147483670" r:id="rId25"/>
    <p:sldLayoutId id="2147483661" r:id="rId26"/>
    <p:sldLayoutId id="2147483687" r:id="rId27"/>
    <p:sldLayoutId id="2147483663" r:id="rId28"/>
    <p:sldLayoutId id="2147483667" r:id="rId29"/>
    <p:sldLayoutId id="2147483664" r:id="rId30"/>
    <p:sldLayoutId id="2147483662" r:id="rId31"/>
    <p:sldLayoutId id="2147483657" r:id="rId32"/>
    <p:sldLayoutId id="2147483697" r:id="rId33"/>
    <p:sldLayoutId id="2147483656" r:id="rId34"/>
    <p:sldLayoutId id="2147483688" r:id="rId35"/>
    <p:sldLayoutId id="2147483654" r:id="rId36"/>
    <p:sldLayoutId id="2147483658" r:id="rId37"/>
    <p:sldLayoutId id="2147483711" r:id="rId38"/>
    <p:sldLayoutId id="2147483659" r:id="rId39"/>
    <p:sldLayoutId id="2147483677" r:id="rId40"/>
    <p:sldLayoutId id="2147483683" r:id="rId41"/>
    <p:sldLayoutId id="2147483698" r:id="rId42"/>
    <p:sldLayoutId id="2147483695" r:id="rId43"/>
    <p:sldLayoutId id="2147483693" r:id="rId44"/>
    <p:sldLayoutId id="2147483694" r:id="rId45"/>
    <p:sldLayoutId id="2147483651" r:id="rId46"/>
    <p:sldLayoutId id="2147483666" r:id="rId47"/>
    <p:sldLayoutId id="2147483709" r:id="rId48"/>
    <p:sldLayoutId id="2147483713" r:id="rId49"/>
    <p:sldLayoutId id="2147483720" r:id="rId50"/>
    <p:sldLayoutId id="2147483722" r:id="rId51"/>
    <p:sldLayoutId id="2147483741" r:id="rId5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6649DE4-46B4-4F67-8EE4-5BF5001D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D1CC85-0791-4070-85F4-334B0F5A5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069A07-ECE7-4C86-8C0B-2C4298516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6AEC2-6684-413C-B12D-E93F953E4EB7}" type="datetimeFigureOut">
              <a:rPr lang="nl-NL" smtClean="0"/>
              <a:t>21-11-2018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418CA8-811C-4CE1-9463-5CA871425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39B225-D040-4A68-9723-2B4009FC3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39E1-A6E7-4812-8038-481BEF4CB2C9}" type="slidenum">
              <a:rPr lang="nl-NL" smtClean="0"/>
              <a:t>‹nr.›</a:t>
            </a:fld>
            <a:endParaRPr lang="nl-NL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47406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sv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5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7.xml"/><Relationship Id="rId6" Type="http://schemas.openxmlformats.org/officeDocument/2006/relationships/image" Target="../media/image1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8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9.xml"/><Relationship Id="rId6" Type="http://schemas.openxmlformats.org/officeDocument/2006/relationships/image" Target="../media/image25.jp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0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sv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sv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sv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sv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4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sv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8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video" Target="../media/media1.mp4"/><Relationship Id="rId7" Type="http://schemas.openxmlformats.org/officeDocument/2006/relationships/image" Target="../media/image42.svg"/><Relationship Id="rId2" Type="http://schemas.microsoft.com/office/2007/relationships/media" Target="../media/media1.mp4"/><Relationship Id="rId1" Type="http://schemas.openxmlformats.org/officeDocument/2006/relationships/tags" Target="../tags/tag79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80.xml"/><Relationship Id="rId6" Type="http://schemas.openxmlformats.org/officeDocument/2006/relationships/image" Target="../media/image44.jp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81.xml"/><Relationship Id="rId6" Type="http://schemas.openxmlformats.org/officeDocument/2006/relationships/image" Target="../media/image46.jp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8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0.svg"/><Relationship Id="rId18" Type="http://schemas.openxmlformats.org/officeDocument/2006/relationships/image" Target="../media/image29.png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42.svg"/><Relationship Id="rId7" Type="http://schemas.openxmlformats.org/officeDocument/2006/relationships/image" Target="../media/image51.svg"/><Relationship Id="rId12" Type="http://schemas.openxmlformats.org/officeDocument/2006/relationships/image" Target="../media/image9.png"/><Relationship Id="rId17" Type="http://schemas.openxmlformats.org/officeDocument/2006/relationships/image" Target="../media/image28.sv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27.png"/><Relationship Id="rId20" Type="http://schemas.openxmlformats.org/officeDocument/2006/relationships/image" Target="../media/image41.png"/><Relationship Id="rId1" Type="http://schemas.openxmlformats.org/officeDocument/2006/relationships/tags" Target="../tags/tag83.xml"/><Relationship Id="rId6" Type="http://schemas.openxmlformats.org/officeDocument/2006/relationships/image" Target="../media/image50.png"/><Relationship Id="rId11" Type="http://schemas.openxmlformats.org/officeDocument/2006/relationships/image" Target="../media/image24.svg"/><Relationship Id="rId5" Type="http://schemas.openxmlformats.org/officeDocument/2006/relationships/image" Target="../media/image49.svg"/><Relationship Id="rId15" Type="http://schemas.openxmlformats.org/officeDocument/2006/relationships/image" Target="../media/image13.svg"/><Relationship Id="rId10" Type="http://schemas.openxmlformats.org/officeDocument/2006/relationships/image" Target="../media/image23.png"/><Relationship Id="rId19" Type="http://schemas.openxmlformats.org/officeDocument/2006/relationships/image" Target="../media/image30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jpe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4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8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6.sv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85.xml"/><Relationship Id="rId6" Type="http://schemas.openxmlformats.org/officeDocument/2006/relationships/image" Target="../media/image65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jpe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6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8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5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sv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4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65660D55-F9AB-4168-A06D-5774966EBDF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93988" y="-178451"/>
            <a:ext cx="9242606" cy="6618392"/>
          </a:xfrm>
        </p:spPr>
      </p:pic>
      <p:sp>
        <p:nvSpPr>
          <p:cNvPr id="4" name="TextBox 3"/>
          <p:cNvSpPr txBox="1"/>
          <p:nvPr/>
        </p:nvSpPr>
        <p:spPr>
          <a:xfrm>
            <a:off x="3067665" y="4317662"/>
            <a:ext cx="8940981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3600" dirty="0">
                <a:solidFill>
                  <a:schemeClr val="bg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Hoe vergroot je het </a:t>
            </a:r>
            <a:br>
              <a:rPr lang="nl-NL" sz="3600" dirty="0">
                <a:solidFill>
                  <a:schemeClr val="bg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</a:br>
            <a:r>
              <a:rPr lang="nl-NL" sz="3600" dirty="0">
                <a:solidFill>
                  <a:schemeClr val="bg1"/>
                </a:solidFill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leerrendement?</a:t>
            </a:r>
            <a:endParaRPr lang="en-US" sz="3600" dirty="0">
              <a:solidFill>
                <a:schemeClr val="bg1"/>
              </a:solidFill>
              <a:latin typeface="Segoe UI" panose="020B0502040204020203" pitchFamily="34" charset="0"/>
              <a:ea typeface="Titillium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49269" y="3810365"/>
            <a:ext cx="69124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hoek 6">
            <a:extLst>
              <a:ext uri="{FF2B5EF4-FFF2-40B4-BE49-F238E27FC236}">
                <a16:creationId xmlns:a16="http://schemas.microsoft.com/office/drawing/2014/main" id="{AE072155-698D-46FF-8A7E-AD15366EEFF1}"/>
              </a:ext>
            </a:extLst>
          </p:cNvPr>
          <p:cNvSpPr/>
          <p:nvPr/>
        </p:nvSpPr>
        <p:spPr>
          <a:xfrm>
            <a:off x="2978763" y="4760860"/>
            <a:ext cx="67232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latin typeface="Titillium Light"/>
            </a:endParaRPr>
          </a:p>
          <a:p>
            <a:endParaRPr lang="en-US" sz="1200" dirty="0">
              <a:latin typeface="Titillium Light"/>
            </a:endParaRPr>
          </a:p>
          <a:p>
            <a:endParaRPr lang="en-US" sz="1200" dirty="0">
              <a:latin typeface="Titillium Light"/>
            </a:endParaRPr>
          </a:p>
          <a:p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tillium Light"/>
              </a:rPr>
              <a:t>Edward Maitimo</a:t>
            </a:r>
            <a:endParaRPr lang="nl-NL" sz="2000" b="1" dirty="0">
              <a:solidFill>
                <a:schemeClr val="accent1">
                  <a:lumMod val="20000"/>
                  <a:lumOff val="80000"/>
                </a:schemeClr>
              </a:solidFill>
              <a:latin typeface="Titillium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21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&#10;&#10;Beschrijving is gegenereerd met hoge betrouwbaarheid">
            <a:extLst>
              <a:ext uri="{FF2B5EF4-FFF2-40B4-BE49-F238E27FC236}">
                <a16:creationId xmlns:a16="http://schemas.microsoft.com/office/drawing/2014/main" id="{AF421DF2-E88E-4884-9A06-C6A3A8EC5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6295"/>
            <a:ext cx="6388925" cy="9578569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5646AAE9-7190-4EE8-840A-63F8EA70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606" y="755703"/>
            <a:ext cx="4534628" cy="1325563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Het helpt om tussentijds ook te toetsen. Hoeveel onthoud je meer door zo’n toets?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1- 1,5 keer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2- 2 keer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3- 3 keer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endParaRPr lang="nl-NL" sz="2000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00EBE44-BFF4-4E31-B573-ECBA2DC3FE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4" t="13204" r="14554" b="12448"/>
          <a:stretch/>
        </p:blipFill>
        <p:spPr>
          <a:xfrm>
            <a:off x="7295133" y="3644013"/>
            <a:ext cx="3838756" cy="2690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781CDEC7-2CFA-44A7-83F3-25D6CFA5B589}"/>
              </a:ext>
            </a:extLst>
          </p:cNvPr>
          <p:cNvSpPr/>
          <p:nvPr/>
        </p:nvSpPr>
        <p:spPr>
          <a:xfrm>
            <a:off x="6516615" y="2382719"/>
            <a:ext cx="1995055" cy="42054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Straight Connector 5">
            <a:extLst>
              <a:ext uri="{FF2B5EF4-FFF2-40B4-BE49-F238E27FC236}">
                <a16:creationId xmlns:a16="http://schemas.microsoft.com/office/drawing/2014/main" id="{E4A51BCB-EE48-47DB-96B5-1534E904BC42}"/>
              </a:ext>
            </a:extLst>
          </p:cNvPr>
          <p:cNvCxnSpPr>
            <a:cxnSpLocks/>
          </p:cNvCxnSpPr>
          <p:nvPr/>
        </p:nvCxnSpPr>
        <p:spPr>
          <a:xfrm>
            <a:off x="2611667" y="6029070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6">
            <a:extLst>
              <a:ext uri="{FF2B5EF4-FFF2-40B4-BE49-F238E27FC236}">
                <a16:creationId xmlns:a16="http://schemas.microsoft.com/office/drawing/2014/main" id="{A006BD10-0C60-487E-902A-1C0C0105DA8C}"/>
              </a:ext>
            </a:extLst>
          </p:cNvPr>
          <p:cNvSpPr txBox="1"/>
          <p:nvPr/>
        </p:nvSpPr>
        <p:spPr>
          <a:xfrm>
            <a:off x="1339505" y="6227672"/>
            <a:ext cx="2933700" cy="518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Je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leert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tussentijds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>
              <a:lnSpc>
                <a:spcPct val="80000"/>
              </a:lnSpc>
            </a:pP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kennis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op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te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diepen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994F2750-9372-440C-B232-25C1EBC81870}"/>
              </a:ext>
            </a:extLst>
          </p:cNvPr>
          <p:cNvSpPr txBox="1"/>
          <p:nvPr/>
        </p:nvSpPr>
        <p:spPr>
          <a:xfrm>
            <a:off x="912028" y="2074130"/>
            <a:ext cx="2933700" cy="518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Niet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alleen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effect op </a:t>
            </a:r>
            <a:b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</a:br>
            <a:b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</a:b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wat je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toetst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20393F24-533F-4472-B819-F380D56508BB}"/>
              </a:ext>
            </a:extLst>
          </p:cNvPr>
          <p:cNvCxnSpPr>
            <a:cxnSpLocks/>
          </p:cNvCxnSpPr>
          <p:nvPr/>
        </p:nvCxnSpPr>
        <p:spPr>
          <a:xfrm>
            <a:off x="2532343" y="2749606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>
            <a:extLst>
              <a:ext uri="{FF2B5EF4-FFF2-40B4-BE49-F238E27FC236}">
                <a16:creationId xmlns:a16="http://schemas.microsoft.com/office/drawing/2014/main" id="{ED02AFC7-EE2B-4E16-B8A3-A2F820B81201}"/>
              </a:ext>
            </a:extLst>
          </p:cNvPr>
          <p:cNvSpPr/>
          <p:nvPr/>
        </p:nvSpPr>
        <p:spPr>
          <a:xfrm>
            <a:off x="552641" y="923152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63" descr="Zonnestelsel">
            <a:extLst>
              <a:ext uri="{FF2B5EF4-FFF2-40B4-BE49-F238E27FC236}">
                <a16:creationId xmlns:a16="http://schemas.microsoft.com/office/drawing/2014/main" id="{B1BA0F9A-1931-45C9-980D-123BE1F1B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475" y="944414"/>
            <a:ext cx="754397" cy="754397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1D44D07D-C51E-439C-A9D5-6146DC1D1F46}"/>
              </a:ext>
            </a:extLst>
          </p:cNvPr>
          <p:cNvSpPr txBox="1"/>
          <p:nvPr/>
        </p:nvSpPr>
        <p:spPr>
          <a:xfrm>
            <a:off x="1372706" y="1029224"/>
            <a:ext cx="3307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Spaced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repetition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49C8891E-2E06-40F6-A623-6A6EA6BDFF04}"/>
              </a:ext>
            </a:extLst>
          </p:cNvPr>
          <p:cNvSpPr/>
          <p:nvPr/>
        </p:nvSpPr>
        <p:spPr>
          <a:xfrm>
            <a:off x="8511670" y="6483148"/>
            <a:ext cx="3647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err="1"/>
              <a:t>Bron:W</a:t>
            </a:r>
            <a:r>
              <a:rPr lang="nl-NL" sz="1400" dirty="0"/>
              <a:t>. </a:t>
            </a:r>
            <a:r>
              <a:rPr lang="nl-NL" sz="1400" dirty="0" err="1"/>
              <a:t>Talheimer</a:t>
            </a:r>
            <a:r>
              <a:rPr lang="nl-NL" sz="1400" dirty="0"/>
              <a:t> van </a:t>
            </a:r>
            <a:r>
              <a:rPr lang="nl-NL" sz="1400" dirty="0" err="1"/>
              <a:t>Work</a:t>
            </a:r>
            <a:r>
              <a:rPr lang="nl-NL" sz="1400" dirty="0"/>
              <a:t>-Learning Research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95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uur, vrouw, tafel&#10;&#10;Beschrijving is gegenereerd met zeer hoge betrouwbaarheid">
            <a:extLst>
              <a:ext uri="{FF2B5EF4-FFF2-40B4-BE49-F238E27FC236}">
                <a16:creationId xmlns:a16="http://schemas.microsoft.com/office/drawing/2014/main" id="{74994DFB-CD9F-4C0B-B7F5-12225949C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645" y="0"/>
            <a:ext cx="10281828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5646AAE9-7190-4EE8-840A-63F8EA70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56" y="2016568"/>
            <a:ext cx="4534628" cy="1325563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Met welk programma zal je meer onthouden?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1- Een week lang programma van 5 dagen achter elkaar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2- Een 5-weeks programma met iedere week een lesdag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3- Waarschijnlijk is de uitkomst redelijk gelijk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endParaRPr lang="nl-NL" sz="2000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5BDA5AB-6293-4414-9CEF-95B58DA368A7}"/>
              </a:ext>
            </a:extLst>
          </p:cNvPr>
          <p:cNvSpPr/>
          <p:nvPr/>
        </p:nvSpPr>
        <p:spPr>
          <a:xfrm>
            <a:off x="316612" y="4368291"/>
            <a:ext cx="4424213" cy="8877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Straight Connector 5">
            <a:extLst>
              <a:ext uri="{FF2B5EF4-FFF2-40B4-BE49-F238E27FC236}">
                <a16:creationId xmlns:a16="http://schemas.microsoft.com/office/drawing/2014/main" id="{66C06D7A-8963-4D2B-AA19-BB7BBBE78EED}"/>
              </a:ext>
            </a:extLst>
          </p:cNvPr>
          <p:cNvCxnSpPr>
            <a:cxnSpLocks/>
          </p:cNvCxnSpPr>
          <p:nvPr/>
        </p:nvCxnSpPr>
        <p:spPr>
          <a:xfrm>
            <a:off x="8187343" y="1093534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6">
            <a:extLst>
              <a:ext uri="{FF2B5EF4-FFF2-40B4-BE49-F238E27FC236}">
                <a16:creationId xmlns:a16="http://schemas.microsoft.com/office/drawing/2014/main" id="{E78B2A8C-A62C-41FA-85D4-DD8E4349FE9C}"/>
              </a:ext>
            </a:extLst>
          </p:cNvPr>
          <p:cNvSpPr txBox="1"/>
          <p:nvPr/>
        </p:nvSpPr>
        <p:spPr>
          <a:xfrm>
            <a:off x="6615842" y="725387"/>
            <a:ext cx="2933700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Dit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is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geen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spaced repetition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8059AB88-CB2A-429D-9D31-255DB7D406CE}"/>
              </a:ext>
            </a:extLst>
          </p:cNvPr>
          <p:cNvSpPr/>
          <p:nvPr/>
        </p:nvSpPr>
        <p:spPr>
          <a:xfrm>
            <a:off x="552641" y="923152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63" descr="Zonnestelsel">
            <a:extLst>
              <a:ext uri="{FF2B5EF4-FFF2-40B4-BE49-F238E27FC236}">
                <a16:creationId xmlns:a16="http://schemas.microsoft.com/office/drawing/2014/main" id="{8A372588-08E1-4F63-AE96-78753C992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475" y="944414"/>
            <a:ext cx="754397" cy="75439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CFBB006E-C1DF-4367-8BF5-4B43103E6543}"/>
              </a:ext>
            </a:extLst>
          </p:cNvPr>
          <p:cNvSpPr txBox="1"/>
          <p:nvPr/>
        </p:nvSpPr>
        <p:spPr>
          <a:xfrm>
            <a:off x="1372706" y="1029224"/>
            <a:ext cx="3307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Spaced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repetition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20D4A06C-B796-444E-BF8C-AEB079FFD9FF}"/>
              </a:ext>
            </a:extLst>
          </p:cNvPr>
          <p:cNvSpPr/>
          <p:nvPr/>
        </p:nvSpPr>
        <p:spPr>
          <a:xfrm>
            <a:off x="8511670" y="6483148"/>
            <a:ext cx="3647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err="1"/>
              <a:t>Bron:W</a:t>
            </a:r>
            <a:r>
              <a:rPr lang="nl-NL" sz="1400" dirty="0"/>
              <a:t>. </a:t>
            </a:r>
            <a:r>
              <a:rPr lang="nl-NL" sz="1400" dirty="0" err="1"/>
              <a:t>Talheimer</a:t>
            </a:r>
            <a:r>
              <a:rPr lang="nl-NL" sz="1400" dirty="0"/>
              <a:t> van </a:t>
            </a:r>
            <a:r>
              <a:rPr lang="nl-NL" sz="1400" dirty="0" err="1"/>
              <a:t>Work</a:t>
            </a:r>
            <a:r>
              <a:rPr lang="nl-NL" sz="1400" dirty="0"/>
              <a:t>-Learning Research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1209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7B55914-4EA5-4E9E-A4DC-D8CBFD12E06C}"/>
              </a:ext>
            </a:extLst>
          </p:cNvPr>
          <p:cNvSpPr/>
          <p:nvPr/>
        </p:nvSpPr>
        <p:spPr bwMode="auto">
          <a:xfrm>
            <a:off x="0" y="444449"/>
            <a:ext cx="276225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3CB28D26-BA47-4AEB-99C0-1F004F760476}"/>
              </a:ext>
            </a:extLst>
          </p:cNvPr>
          <p:cNvSpPr/>
          <p:nvPr/>
        </p:nvSpPr>
        <p:spPr bwMode="auto">
          <a:xfrm>
            <a:off x="119610" y="1304926"/>
            <a:ext cx="6366915" cy="4000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986C6E1-82F2-446E-A046-3B708AA68BD7}"/>
              </a:ext>
            </a:extLst>
          </p:cNvPr>
          <p:cNvSpPr/>
          <p:nvPr/>
        </p:nvSpPr>
        <p:spPr>
          <a:xfrm>
            <a:off x="383722" y="209158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63" descr="Zonnestelsel">
            <a:extLst>
              <a:ext uri="{FF2B5EF4-FFF2-40B4-BE49-F238E27FC236}">
                <a16:creationId xmlns:a16="http://schemas.microsoft.com/office/drawing/2014/main" id="{A8FFA8F0-BBDC-4FCC-887B-9BB343A85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556" y="230420"/>
            <a:ext cx="754397" cy="75439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E6B7464-0574-4BF6-8F20-F4B070D543E2}"/>
              </a:ext>
            </a:extLst>
          </p:cNvPr>
          <p:cNvSpPr txBox="1"/>
          <p:nvPr/>
        </p:nvSpPr>
        <p:spPr>
          <a:xfrm>
            <a:off x="1203787" y="315230"/>
            <a:ext cx="3307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Spaced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repetition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sp>
        <p:nvSpPr>
          <p:cNvPr id="38" name="Rechthoek: afgeronde hoeken 37">
            <a:extLst>
              <a:ext uri="{FF2B5EF4-FFF2-40B4-BE49-F238E27FC236}">
                <a16:creationId xmlns:a16="http://schemas.microsoft.com/office/drawing/2014/main" id="{7A93F074-BC30-4BE9-BB9D-C212A25CD64C}"/>
              </a:ext>
            </a:extLst>
          </p:cNvPr>
          <p:cNvSpPr/>
          <p:nvPr/>
        </p:nvSpPr>
        <p:spPr bwMode="auto">
          <a:xfrm>
            <a:off x="5299179" y="2495424"/>
            <a:ext cx="6366915" cy="4000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DCD927F-4338-4B66-A8D3-F9AA85509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9299" y="2695575"/>
            <a:ext cx="5235471" cy="38003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FA21ED4-C07E-42D1-85A3-A3709D93AD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8890"/>
          <a:stretch/>
        </p:blipFill>
        <p:spPr>
          <a:xfrm>
            <a:off x="119610" y="1552575"/>
            <a:ext cx="5081040" cy="3352800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9422A784-A6E5-46EB-846E-7828AAFCEA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577" t="36363" b="39489"/>
          <a:stretch/>
        </p:blipFill>
        <p:spPr>
          <a:xfrm>
            <a:off x="3907905" y="3124200"/>
            <a:ext cx="2245247" cy="809625"/>
          </a:xfrm>
          <a:prstGeom prst="rect">
            <a:avLst/>
          </a:prstGeom>
        </p:spPr>
      </p:pic>
      <p:sp>
        <p:nvSpPr>
          <p:cNvPr id="40" name="TextBox 6">
            <a:extLst>
              <a:ext uri="{FF2B5EF4-FFF2-40B4-BE49-F238E27FC236}">
                <a16:creationId xmlns:a16="http://schemas.microsoft.com/office/drawing/2014/main" id="{949E1C84-3A45-4EF7-8D1B-571A833CADA7}"/>
              </a:ext>
            </a:extLst>
          </p:cNvPr>
          <p:cNvSpPr txBox="1"/>
          <p:nvPr/>
        </p:nvSpPr>
        <p:spPr>
          <a:xfrm>
            <a:off x="8275294" y="2334263"/>
            <a:ext cx="2933700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Gespreide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herhaling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E6A1F1CE-FAED-494F-B53D-DC3820BFEB41}"/>
              </a:ext>
            </a:extLst>
          </p:cNvPr>
          <p:cNvSpPr txBox="1"/>
          <p:nvPr/>
        </p:nvSpPr>
        <p:spPr>
          <a:xfrm>
            <a:off x="1127230" y="5421714"/>
            <a:ext cx="2933700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Zonder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herhaling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626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al 14">
            <a:extLst>
              <a:ext uri="{FF2B5EF4-FFF2-40B4-BE49-F238E27FC236}">
                <a16:creationId xmlns:a16="http://schemas.microsoft.com/office/drawing/2014/main" id="{B94C50F7-A924-4E63-93A4-E7DD1527C81A}"/>
              </a:ext>
            </a:extLst>
          </p:cNvPr>
          <p:cNvSpPr/>
          <p:nvPr/>
        </p:nvSpPr>
        <p:spPr>
          <a:xfrm>
            <a:off x="6478946" y="923152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63" descr="Zonnestelsel">
            <a:extLst>
              <a:ext uri="{FF2B5EF4-FFF2-40B4-BE49-F238E27FC236}">
                <a16:creationId xmlns:a16="http://schemas.microsoft.com/office/drawing/2014/main" id="{E56A8336-91BA-433C-BC9A-E9D3CD6D4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1780" y="944414"/>
            <a:ext cx="754397" cy="754397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714CC727-9A68-4916-BE17-6CF467AE133B}"/>
              </a:ext>
            </a:extLst>
          </p:cNvPr>
          <p:cNvSpPr txBox="1"/>
          <p:nvPr/>
        </p:nvSpPr>
        <p:spPr>
          <a:xfrm>
            <a:off x="7299011" y="1029224"/>
            <a:ext cx="3307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Spaced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repetition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7C551A85-95F4-4FBB-8256-99ED2388EBEE}"/>
              </a:ext>
            </a:extLst>
          </p:cNvPr>
          <p:cNvSpPr txBox="1"/>
          <p:nvPr/>
        </p:nvSpPr>
        <p:spPr>
          <a:xfrm>
            <a:off x="7041411" y="2226547"/>
            <a:ext cx="3552912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Reden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We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dreigen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iets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wat we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eenmaal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horen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of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zien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te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vergeten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BBA98FE8-815C-49F3-AB3A-628DB1C5AB0F}"/>
              </a:ext>
            </a:extLst>
          </p:cNvPr>
          <p:cNvSpPr txBox="1"/>
          <p:nvPr/>
        </p:nvSpPr>
        <p:spPr>
          <a:xfrm>
            <a:off x="7041411" y="3716330"/>
            <a:ext cx="4931754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Hoe: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Herhaal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de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inhoud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door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tussentijdse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toetsing</a:t>
            </a:r>
            <a:endParaRPr lang="en-US" spc="200" dirty="0">
              <a:solidFill>
                <a:srgbClr val="00B050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Ontwikkel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een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programma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over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een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langere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periode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met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minimaal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2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herhaalmomenten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Zorg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ervoor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dat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ze het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geleerde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snel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in de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praktijk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ook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tegenkomen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.</a:t>
            </a:r>
          </a:p>
          <a:p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29" name="Straight Connector 5">
            <a:extLst>
              <a:ext uri="{FF2B5EF4-FFF2-40B4-BE49-F238E27FC236}">
                <a16:creationId xmlns:a16="http://schemas.microsoft.com/office/drawing/2014/main" id="{8043C5C3-6DBC-4AE0-8CF7-AD8B7918F493}"/>
              </a:ext>
            </a:extLst>
          </p:cNvPr>
          <p:cNvCxnSpPr>
            <a:cxnSpLocks/>
          </p:cNvCxnSpPr>
          <p:nvPr/>
        </p:nvCxnSpPr>
        <p:spPr>
          <a:xfrm>
            <a:off x="7041411" y="3549577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 descr="Afbeelding met binnen, muur, tafel, microscoop&#10;&#10;Beschrijving is gegenereerd met zeer hoge betrouwbaarheid">
            <a:extLst>
              <a:ext uri="{FF2B5EF4-FFF2-40B4-BE49-F238E27FC236}">
                <a16:creationId xmlns:a16="http://schemas.microsoft.com/office/drawing/2014/main" id="{48A707A8-DB12-4DE8-82E8-D8BAF5DFB4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6" r="18019" b="18194"/>
          <a:stretch/>
        </p:blipFill>
        <p:spPr>
          <a:xfrm>
            <a:off x="-6306009" y="5"/>
            <a:ext cx="12402009" cy="685799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BB9763-D31F-43EF-B020-AC2E7DF5CF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02"/>
          <a:stretch/>
        </p:blipFill>
        <p:spPr>
          <a:xfrm>
            <a:off x="-565708" y="946929"/>
            <a:ext cx="4329320" cy="32432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644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757691DD-41AE-4FEB-AAB9-74BBB86C684C}"/>
              </a:ext>
            </a:extLst>
          </p:cNvPr>
          <p:cNvSpPr/>
          <p:nvPr/>
        </p:nvSpPr>
        <p:spPr>
          <a:xfrm>
            <a:off x="532012" y="894463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Afbeelding 57" descr="Badge">
            <a:extLst>
              <a:ext uri="{FF2B5EF4-FFF2-40B4-BE49-F238E27FC236}">
                <a16:creationId xmlns:a16="http://schemas.microsoft.com/office/drawing/2014/main" id="{F2597063-8ED8-41AA-B557-957B8B16B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207" y="894463"/>
            <a:ext cx="713676" cy="71367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318B9F0-FC96-4DD5-8AC8-D6B73499A84B}"/>
              </a:ext>
            </a:extLst>
          </p:cNvPr>
          <p:cNvSpPr txBox="1"/>
          <p:nvPr/>
        </p:nvSpPr>
        <p:spPr>
          <a:xfrm>
            <a:off x="1385707" y="938552"/>
            <a:ext cx="4022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Personalized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learning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pic>
        <p:nvPicPr>
          <p:cNvPr id="3" name="Afbeelding 2" descr="Afbeelding met muur, foto, binnen&#10;&#10;Automatisch gegenereerde beschrijving">
            <a:extLst>
              <a:ext uri="{FF2B5EF4-FFF2-40B4-BE49-F238E27FC236}">
                <a16:creationId xmlns:a16="http://schemas.microsoft.com/office/drawing/2014/main" id="{08E93BA2-FFD6-4B78-B1A3-06D304908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551" y="1714529"/>
            <a:ext cx="6984897" cy="4648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36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7F2A900C-BE66-46E0-B184-C72E8D045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037"/>
          <a:stretch/>
        </p:blipFill>
        <p:spPr>
          <a:xfrm>
            <a:off x="-2305426" y="0"/>
            <a:ext cx="7711439" cy="6858000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C2EC41EC-D3B1-473E-8E07-01E08CF85AAA}"/>
              </a:ext>
            </a:extLst>
          </p:cNvPr>
          <p:cNvSpPr txBox="1"/>
          <p:nvPr/>
        </p:nvSpPr>
        <p:spPr>
          <a:xfrm>
            <a:off x="6909089" y="1464488"/>
            <a:ext cx="413657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Reden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Frustratie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of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verveling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zorgen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voor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slechte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leerprestatie</a:t>
            </a: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Kennis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bouw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je op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kennis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die je al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bezit</a:t>
            </a: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22" name="Straight Connector 5">
            <a:extLst>
              <a:ext uri="{FF2B5EF4-FFF2-40B4-BE49-F238E27FC236}">
                <a16:creationId xmlns:a16="http://schemas.microsoft.com/office/drawing/2014/main" id="{C4A03FA4-6047-4E0F-A925-29112F325EBB}"/>
              </a:ext>
            </a:extLst>
          </p:cNvPr>
          <p:cNvCxnSpPr>
            <a:cxnSpLocks/>
          </p:cNvCxnSpPr>
          <p:nvPr/>
        </p:nvCxnSpPr>
        <p:spPr>
          <a:xfrm>
            <a:off x="6909090" y="4894372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6">
            <a:extLst>
              <a:ext uri="{FF2B5EF4-FFF2-40B4-BE49-F238E27FC236}">
                <a16:creationId xmlns:a16="http://schemas.microsoft.com/office/drawing/2014/main" id="{F52F8B43-721F-4BCA-9640-D6222A12F148}"/>
              </a:ext>
            </a:extLst>
          </p:cNvPr>
          <p:cNvSpPr txBox="1"/>
          <p:nvPr/>
        </p:nvSpPr>
        <p:spPr>
          <a:xfrm>
            <a:off x="6909089" y="5196021"/>
            <a:ext cx="493524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Hoe: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Doelgroep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analyse</a:t>
            </a:r>
            <a:endParaRPr lang="en-US" spc="200" dirty="0">
              <a:solidFill>
                <a:srgbClr val="00B050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Pre-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toets</a:t>
            </a:r>
            <a:endParaRPr lang="en-US" spc="200" dirty="0">
              <a:solidFill>
                <a:srgbClr val="00B050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Keuze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richtingen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in modules</a:t>
            </a:r>
          </a:p>
          <a:p>
            <a:endParaRPr lang="en-US" spc="200" dirty="0">
              <a:solidFill>
                <a:srgbClr val="00B05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69362881-21B1-448D-8C52-52CF69940CE3}"/>
              </a:ext>
            </a:extLst>
          </p:cNvPr>
          <p:cNvSpPr txBox="1"/>
          <p:nvPr/>
        </p:nvSpPr>
        <p:spPr>
          <a:xfrm>
            <a:off x="6909090" y="3476994"/>
            <a:ext cx="346333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Bijkomend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voordeel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Eerder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op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niveau</a:t>
            </a: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Efficiënter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met de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tijd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van de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deelnemer</a:t>
            </a: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5" name="Straight Connector 5">
            <a:extLst>
              <a:ext uri="{FF2B5EF4-FFF2-40B4-BE49-F238E27FC236}">
                <a16:creationId xmlns:a16="http://schemas.microsoft.com/office/drawing/2014/main" id="{B7DFEDF3-4434-47E9-8A1F-A95EE23594A3}"/>
              </a:ext>
            </a:extLst>
          </p:cNvPr>
          <p:cNvCxnSpPr>
            <a:cxnSpLocks/>
          </p:cNvCxnSpPr>
          <p:nvPr/>
        </p:nvCxnSpPr>
        <p:spPr>
          <a:xfrm>
            <a:off x="6909090" y="3127407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al 12">
            <a:extLst>
              <a:ext uri="{FF2B5EF4-FFF2-40B4-BE49-F238E27FC236}">
                <a16:creationId xmlns:a16="http://schemas.microsoft.com/office/drawing/2014/main" id="{89294134-0DBF-41F1-84E0-17CC77263F64}"/>
              </a:ext>
            </a:extLst>
          </p:cNvPr>
          <p:cNvSpPr/>
          <p:nvPr/>
        </p:nvSpPr>
        <p:spPr>
          <a:xfrm>
            <a:off x="6142219" y="405118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Afbeelding 57" descr="Badge">
            <a:extLst>
              <a:ext uri="{FF2B5EF4-FFF2-40B4-BE49-F238E27FC236}">
                <a16:creationId xmlns:a16="http://schemas.microsoft.com/office/drawing/2014/main" id="{7AC0E1C6-D3E8-4389-890E-8B04998DD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5414" y="405118"/>
            <a:ext cx="713676" cy="713676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B17A5E8-3609-4715-A300-98F23555E3AC}"/>
              </a:ext>
            </a:extLst>
          </p:cNvPr>
          <p:cNvSpPr txBox="1"/>
          <p:nvPr/>
        </p:nvSpPr>
        <p:spPr>
          <a:xfrm>
            <a:off x="6995914" y="449207"/>
            <a:ext cx="4022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Personalized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learning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674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C469B48D-7FA5-4475-95E1-761069F49C00}"/>
              </a:ext>
            </a:extLst>
          </p:cNvPr>
          <p:cNvSpPr/>
          <p:nvPr/>
        </p:nvSpPr>
        <p:spPr>
          <a:xfrm>
            <a:off x="588467" y="944783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Afbeelding 65" descr="Oog">
            <a:extLst>
              <a:ext uri="{FF2B5EF4-FFF2-40B4-BE49-F238E27FC236}">
                <a16:creationId xmlns:a16="http://schemas.microsoft.com/office/drawing/2014/main" id="{8CEF4430-D873-4E2B-A118-F41822FED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821" y="868445"/>
            <a:ext cx="625243" cy="625243"/>
          </a:xfrm>
          <a:prstGeom prst="rect">
            <a:avLst/>
          </a:prstGeom>
        </p:spPr>
      </p:pic>
      <p:pic>
        <p:nvPicPr>
          <p:cNvPr id="12" name="Afbeelding 67" descr="Handdruk">
            <a:extLst>
              <a:ext uri="{FF2B5EF4-FFF2-40B4-BE49-F238E27FC236}">
                <a16:creationId xmlns:a16="http://schemas.microsoft.com/office/drawing/2014/main" id="{6D2E168D-B0CF-4FBB-B04B-4136EE780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873" y="1226140"/>
            <a:ext cx="625243" cy="62524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BF27208-BCB9-4C01-B309-F1E20EA1948E}"/>
              </a:ext>
            </a:extLst>
          </p:cNvPr>
          <p:cNvSpPr txBox="1"/>
          <p:nvPr/>
        </p:nvSpPr>
        <p:spPr>
          <a:xfrm>
            <a:off x="1482083" y="976980"/>
            <a:ext cx="3118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Multi sensorisch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pic>
        <p:nvPicPr>
          <p:cNvPr id="8" name="Afbeelding 7" descr="Afbeelding met transport&#10;&#10;Automatisch gegenereerde beschrijving">
            <a:extLst>
              <a:ext uri="{FF2B5EF4-FFF2-40B4-BE49-F238E27FC236}">
                <a16:creationId xmlns:a16="http://schemas.microsoft.com/office/drawing/2014/main" id="{C69936BB-8ECC-4B66-A48F-EFEE943F4B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772" t="1462" r="772"/>
          <a:stretch/>
        </p:blipFill>
        <p:spPr>
          <a:xfrm>
            <a:off x="5619915" y="2451458"/>
            <a:ext cx="3847769" cy="151661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C3915D03-7A7F-4C5B-9923-17AC101D01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294" y="342900"/>
            <a:ext cx="5714273" cy="5851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030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C469B48D-7FA5-4475-95E1-761069F49C00}"/>
              </a:ext>
            </a:extLst>
          </p:cNvPr>
          <p:cNvSpPr/>
          <p:nvPr/>
        </p:nvSpPr>
        <p:spPr>
          <a:xfrm>
            <a:off x="588467" y="944783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Afbeelding 65" descr="Oog">
            <a:extLst>
              <a:ext uri="{FF2B5EF4-FFF2-40B4-BE49-F238E27FC236}">
                <a16:creationId xmlns:a16="http://schemas.microsoft.com/office/drawing/2014/main" id="{8CEF4430-D873-4E2B-A118-F41822FED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821" y="868445"/>
            <a:ext cx="625243" cy="625243"/>
          </a:xfrm>
          <a:prstGeom prst="rect">
            <a:avLst/>
          </a:prstGeom>
        </p:spPr>
      </p:pic>
      <p:pic>
        <p:nvPicPr>
          <p:cNvPr id="12" name="Afbeelding 67" descr="Handdruk">
            <a:extLst>
              <a:ext uri="{FF2B5EF4-FFF2-40B4-BE49-F238E27FC236}">
                <a16:creationId xmlns:a16="http://schemas.microsoft.com/office/drawing/2014/main" id="{6D2E168D-B0CF-4FBB-B04B-4136EE780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873" y="1226140"/>
            <a:ext cx="625243" cy="62524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BF27208-BCB9-4C01-B309-F1E20EA1948E}"/>
              </a:ext>
            </a:extLst>
          </p:cNvPr>
          <p:cNvSpPr txBox="1"/>
          <p:nvPr/>
        </p:nvSpPr>
        <p:spPr>
          <a:xfrm>
            <a:off x="1482083" y="976980"/>
            <a:ext cx="3118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Multi sensorisch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8CC4D0-5C72-4790-9C81-752DCABD4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7303" y="547948"/>
            <a:ext cx="6532096" cy="5762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085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C469B48D-7FA5-4475-95E1-761069F49C00}"/>
              </a:ext>
            </a:extLst>
          </p:cNvPr>
          <p:cNvSpPr/>
          <p:nvPr/>
        </p:nvSpPr>
        <p:spPr>
          <a:xfrm>
            <a:off x="588467" y="944783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Afbeelding 65" descr="Oog">
            <a:extLst>
              <a:ext uri="{FF2B5EF4-FFF2-40B4-BE49-F238E27FC236}">
                <a16:creationId xmlns:a16="http://schemas.microsoft.com/office/drawing/2014/main" id="{8CEF4430-D873-4E2B-A118-F41822FED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821" y="868445"/>
            <a:ext cx="625243" cy="625243"/>
          </a:xfrm>
          <a:prstGeom prst="rect">
            <a:avLst/>
          </a:prstGeom>
        </p:spPr>
      </p:pic>
      <p:pic>
        <p:nvPicPr>
          <p:cNvPr id="12" name="Afbeelding 67" descr="Handdruk">
            <a:extLst>
              <a:ext uri="{FF2B5EF4-FFF2-40B4-BE49-F238E27FC236}">
                <a16:creationId xmlns:a16="http://schemas.microsoft.com/office/drawing/2014/main" id="{6D2E168D-B0CF-4FBB-B04B-4136EE780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873" y="1226140"/>
            <a:ext cx="625243" cy="62524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BF27208-BCB9-4C01-B309-F1E20EA1948E}"/>
              </a:ext>
            </a:extLst>
          </p:cNvPr>
          <p:cNvSpPr txBox="1"/>
          <p:nvPr/>
        </p:nvSpPr>
        <p:spPr>
          <a:xfrm>
            <a:off x="1482083" y="976980"/>
            <a:ext cx="3118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Multi sensorisch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pic>
        <p:nvPicPr>
          <p:cNvPr id="5" name="Afbeelding 4" descr="Afbeelding met gereedschap, hamer, tennis&#10;&#10;Automatisch gegenereerde beschrijving">
            <a:extLst>
              <a:ext uri="{FF2B5EF4-FFF2-40B4-BE49-F238E27FC236}">
                <a16:creationId xmlns:a16="http://schemas.microsoft.com/office/drawing/2014/main" id="{DE878D38-8AD5-4A92-9948-0EC09853AF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9177" y="1079351"/>
            <a:ext cx="5340740" cy="51499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C4D8435-F2C1-4CF9-AD00-0A37E1BDC0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900" y="3886199"/>
            <a:ext cx="2740372" cy="1724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9590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C469B48D-7FA5-4475-95E1-761069F49C00}"/>
              </a:ext>
            </a:extLst>
          </p:cNvPr>
          <p:cNvSpPr/>
          <p:nvPr/>
        </p:nvSpPr>
        <p:spPr>
          <a:xfrm>
            <a:off x="588467" y="944783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Afbeelding 65" descr="Oog">
            <a:extLst>
              <a:ext uri="{FF2B5EF4-FFF2-40B4-BE49-F238E27FC236}">
                <a16:creationId xmlns:a16="http://schemas.microsoft.com/office/drawing/2014/main" id="{8CEF4430-D873-4E2B-A118-F41822FED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821" y="868445"/>
            <a:ext cx="625243" cy="625243"/>
          </a:xfrm>
          <a:prstGeom prst="rect">
            <a:avLst/>
          </a:prstGeom>
        </p:spPr>
      </p:pic>
      <p:pic>
        <p:nvPicPr>
          <p:cNvPr id="12" name="Afbeelding 67" descr="Handdruk">
            <a:extLst>
              <a:ext uri="{FF2B5EF4-FFF2-40B4-BE49-F238E27FC236}">
                <a16:creationId xmlns:a16="http://schemas.microsoft.com/office/drawing/2014/main" id="{6D2E168D-B0CF-4FBB-B04B-4136EE780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873" y="1226140"/>
            <a:ext cx="625243" cy="62524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BF27208-BCB9-4C01-B309-F1E20EA1948E}"/>
              </a:ext>
            </a:extLst>
          </p:cNvPr>
          <p:cNvSpPr txBox="1"/>
          <p:nvPr/>
        </p:nvSpPr>
        <p:spPr>
          <a:xfrm>
            <a:off x="1482083" y="976980"/>
            <a:ext cx="3118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Multi sensorisch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pic>
        <p:nvPicPr>
          <p:cNvPr id="3" name="Afbeelding 2" descr="Afbeelding met persoon, oranje, binnen, geel&#10;&#10;Automatisch gegenereerde beschrijving">
            <a:extLst>
              <a:ext uri="{FF2B5EF4-FFF2-40B4-BE49-F238E27FC236}">
                <a16:creationId xmlns:a16="http://schemas.microsoft.com/office/drawing/2014/main" id="{9D8EBA0F-8B36-48A4-978A-7DE0EA4B1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0000" y="-1"/>
            <a:ext cx="6552000" cy="761338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7C08188-9BD6-4060-9F28-69B42C79D14C}"/>
              </a:ext>
            </a:extLst>
          </p:cNvPr>
          <p:cNvSpPr txBox="1"/>
          <p:nvPr/>
        </p:nvSpPr>
        <p:spPr>
          <a:xfrm>
            <a:off x="1309064" y="2970461"/>
            <a:ext cx="2933700" cy="248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Embodied cognition</a:t>
            </a:r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91529AB0-E03D-4AED-9BB8-A73D9AB1F8E3}"/>
              </a:ext>
            </a:extLst>
          </p:cNvPr>
          <p:cNvCxnSpPr>
            <a:cxnSpLocks/>
          </p:cNvCxnSpPr>
          <p:nvPr/>
        </p:nvCxnSpPr>
        <p:spPr>
          <a:xfrm>
            <a:off x="2775914" y="3349003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61941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>
            <a:extLst>
              <a:ext uri="{FF2B5EF4-FFF2-40B4-BE49-F238E27FC236}">
                <a16:creationId xmlns:a16="http://schemas.microsoft.com/office/drawing/2014/main" id="{D9A59A57-625B-4078-B38E-76AD2DEC10ED}"/>
              </a:ext>
            </a:extLst>
          </p:cNvPr>
          <p:cNvSpPr txBox="1"/>
          <p:nvPr/>
        </p:nvSpPr>
        <p:spPr>
          <a:xfrm>
            <a:off x="899297" y="2485153"/>
            <a:ext cx="2931896" cy="791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spc="200" dirty="0" err="1">
                <a:latin typeface="Titillium" charset="0"/>
                <a:ea typeface="Titillium" charset="0"/>
                <a:cs typeface="Titillium" charset="0"/>
              </a:rPr>
              <a:t>Ontwikkel</a:t>
            </a:r>
            <a:r>
              <a:rPr lang="en-US" sz="1600" b="1" spc="200" dirty="0">
                <a:latin typeface="Titillium" charset="0"/>
                <a:ea typeface="Titillium" charset="0"/>
                <a:cs typeface="Titillium" charset="0"/>
              </a:rPr>
              <a:t> je </a:t>
            </a:r>
            <a:r>
              <a:rPr lang="en-US" sz="1600" b="1" spc="200" dirty="0" err="1">
                <a:latin typeface="Titillium" charset="0"/>
                <a:ea typeface="Titillium" charset="0"/>
                <a:cs typeface="Titillium" charset="0"/>
              </a:rPr>
              <a:t>leeractiviteiten</a:t>
            </a:r>
            <a:r>
              <a:rPr lang="en-US" sz="1600" b="1" spc="200" dirty="0">
                <a:latin typeface="Titillium" charset="0"/>
                <a:ea typeface="Titillium" charset="0"/>
                <a:cs typeface="Titillium" charset="0"/>
              </a:rPr>
              <a:t> met de </a:t>
            </a:r>
            <a:r>
              <a:rPr lang="en-US" sz="1600" b="1" spc="200" dirty="0" err="1">
                <a:latin typeface="Titillium" charset="0"/>
                <a:ea typeface="Titillium" charset="0"/>
                <a:cs typeface="Titillium" charset="0"/>
              </a:rPr>
              <a:t>werking</a:t>
            </a:r>
            <a:r>
              <a:rPr lang="en-US" sz="1600" b="1" spc="200" dirty="0">
                <a:latin typeface="Titillium" charset="0"/>
                <a:ea typeface="Titillium" charset="0"/>
                <a:cs typeface="Titillium" charset="0"/>
              </a:rPr>
              <a:t> van het          in </a:t>
            </a:r>
            <a:r>
              <a:rPr lang="en-US" sz="1600" b="1" spc="200" dirty="0" err="1">
                <a:latin typeface="Titillium" charset="0"/>
                <a:ea typeface="Titillium" charset="0"/>
                <a:cs typeface="Titillium" charset="0"/>
              </a:rPr>
              <a:t>gedachten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4C05F3DB-55DC-4916-BA5F-D162A4221195}"/>
              </a:ext>
            </a:extLst>
          </p:cNvPr>
          <p:cNvCxnSpPr/>
          <p:nvPr/>
        </p:nvCxnSpPr>
        <p:spPr>
          <a:xfrm>
            <a:off x="2019624" y="3420411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F86186C8-C89E-41B2-BD12-A7A83BE65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030" y="-13353"/>
            <a:ext cx="10325768" cy="6884706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B73EB170-8DC1-485A-9EC7-8DF17F2DF2FA}"/>
              </a:ext>
            </a:extLst>
          </p:cNvPr>
          <p:cNvSpPr txBox="1"/>
          <p:nvPr/>
        </p:nvSpPr>
        <p:spPr>
          <a:xfrm>
            <a:off x="1693601" y="2860742"/>
            <a:ext cx="2931896" cy="200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spc="200" dirty="0" err="1">
                <a:latin typeface="Titillium" charset="0"/>
                <a:ea typeface="Titillium" charset="0"/>
                <a:cs typeface="Titillium" charset="0"/>
              </a:rPr>
              <a:t>brein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09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C469B48D-7FA5-4475-95E1-761069F49C00}"/>
              </a:ext>
            </a:extLst>
          </p:cNvPr>
          <p:cNvSpPr/>
          <p:nvPr/>
        </p:nvSpPr>
        <p:spPr>
          <a:xfrm>
            <a:off x="588467" y="944783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Afbeelding 65" descr="Oog">
            <a:extLst>
              <a:ext uri="{FF2B5EF4-FFF2-40B4-BE49-F238E27FC236}">
                <a16:creationId xmlns:a16="http://schemas.microsoft.com/office/drawing/2014/main" id="{8CEF4430-D873-4E2B-A118-F41822FED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821" y="868445"/>
            <a:ext cx="625243" cy="625243"/>
          </a:xfrm>
          <a:prstGeom prst="rect">
            <a:avLst/>
          </a:prstGeom>
        </p:spPr>
      </p:pic>
      <p:pic>
        <p:nvPicPr>
          <p:cNvPr id="12" name="Afbeelding 67" descr="Handdruk">
            <a:extLst>
              <a:ext uri="{FF2B5EF4-FFF2-40B4-BE49-F238E27FC236}">
                <a16:creationId xmlns:a16="http://schemas.microsoft.com/office/drawing/2014/main" id="{6D2E168D-B0CF-4FBB-B04B-4136EE780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873" y="1226140"/>
            <a:ext cx="625243" cy="62524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BF27208-BCB9-4C01-B309-F1E20EA1948E}"/>
              </a:ext>
            </a:extLst>
          </p:cNvPr>
          <p:cNvSpPr txBox="1"/>
          <p:nvPr/>
        </p:nvSpPr>
        <p:spPr>
          <a:xfrm>
            <a:off x="1482083" y="976980"/>
            <a:ext cx="3118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Multi sensorisch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BC0EDB7-568E-4048-9FBE-5C783C7175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964" y="1597084"/>
            <a:ext cx="9736906" cy="4899105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F8608BD2-FC39-476B-AFA8-EC7CCAA673A8}"/>
              </a:ext>
            </a:extLst>
          </p:cNvPr>
          <p:cNvSpPr txBox="1"/>
          <p:nvPr/>
        </p:nvSpPr>
        <p:spPr>
          <a:xfrm>
            <a:off x="8948129" y="1016024"/>
            <a:ext cx="2933700" cy="3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360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graden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video / VR</a:t>
            </a:r>
            <a:b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</a:b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A2212C8A-DB1B-4C63-B07E-94D1715DC09D}"/>
              </a:ext>
            </a:extLst>
          </p:cNvPr>
          <p:cNvCxnSpPr>
            <a:cxnSpLocks/>
          </p:cNvCxnSpPr>
          <p:nvPr/>
        </p:nvCxnSpPr>
        <p:spPr>
          <a:xfrm>
            <a:off x="8948129" y="1519257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2239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rouw, persoon&#10;&#10;Beschrijving is gegenereerd met zeer hoge betrouwbaarheid">
            <a:extLst>
              <a:ext uri="{FF2B5EF4-FFF2-40B4-BE49-F238E27FC236}">
                <a16:creationId xmlns:a16="http://schemas.microsoft.com/office/drawing/2014/main" id="{6DA31994-2CE6-4177-987D-6FB339A608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1"/>
          <a:stretch/>
        </p:blipFill>
        <p:spPr>
          <a:xfrm flipH="1">
            <a:off x="-1" y="-944671"/>
            <a:ext cx="12388897" cy="7802671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C469B48D-7FA5-4475-95E1-761069F49C00}"/>
              </a:ext>
            </a:extLst>
          </p:cNvPr>
          <p:cNvSpPr/>
          <p:nvPr/>
        </p:nvSpPr>
        <p:spPr>
          <a:xfrm>
            <a:off x="310171" y="283033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Afbeelding 65" descr="Oog">
            <a:extLst>
              <a:ext uri="{FF2B5EF4-FFF2-40B4-BE49-F238E27FC236}">
                <a16:creationId xmlns:a16="http://schemas.microsoft.com/office/drawing/2014/main" id="{8CEF4430-D873-4E2B-A118-F41822FED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5525" y="206695"/>
            <a:ext cx="625243" cy="625243"/>
          </a:xfrm>
          <a:prstGeom prst="rect">
            <a:avLst/>
          </a:prstGeom>
        </p:spPr>
      </p:pic>
      <p:pic>
        <p:nvPicPr>
          <p:cNvPr id="12" name="Afbeelding 67" descr="Handdruk">
            <a:extLst>
              <a:ext uri="{FF2B5EF4-FFF2-40B4-BE49-F238E27FC236}">
                <a16:creationId xmlns:a16="http://schemas.microsoft.com/office/drawing/2014/main" id="{6D2E168D-B0CF-4FBB-B04B-4136EE780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577" y="564390"/>
            <a:ext cx="625243" cy="62524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1E848BF8-A335-450B-AECC-BBA47EBFD67E}"/>
              </a:ext>
            </a:extLst>
          </p:cNvPr>
          <p:cNvSpPr txBox="1"/>
          <p:nvPr/>
        </p:nvSpPr>
        <p:spPr>
          <a:xfrm>
            <a:off x="8948129" y="1016024"/>
            <a:ext cx="2933700" cy="3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360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graden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video / VR</a:t>
            </a:r>
            <a:b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</a:b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4A4FC75E-3A33-4A36-AFA1-44E0F678F5A6}"/>
              </a:ext>
            </a:extLst>
          </p:cNvPr>
          <p:cNvCxnSpPr>
            <a:cxnSpLocks/>
          </p:cNvCxnSpPr>
          <p:nvPr/>
        </p:nvCxnSpPr>
        <p:spPr>
          <a:xfrm>
            <a:off x="8948129" y="1519257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6BF27208-BCB9-4C01-B309-F1E20EA1948E}"/>
              </a:ext>
            </a:extLst>
          </p:cNvPr>
          <p:cNvSpPr txBox="1"/>
          <p:nvPr/>
        </p:nvSpPr>
        <p:spPr>
          <a:xfrm>
            <a:off x="1203787" y="315230"/>
            <a:ext cx="3118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Multi sensorisch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150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7F2A900C-BE66-46E0-B184-C72E8D045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0926" y="0"/>
            <a:ext cx="6858000" cy="6858000"/>
          </a:xfrm>
          <a:prstGeom prst="rect">
            <a:avLst/>
          </a:prstGeom>
        </p:spPr>
      </p:pic>
      <p:cxnSp>
        <p:nvCxnSpPr>
          <p:cNvPr id="16" name="Straight Connector 5">
            <a:extLst>
              <a:ext uri="{FF2B5EF4-FFF2-40B4-BE49-F238E27FC236}">
                <a16:creationId xmlns:a16="http://schemas.microsoft.com/office/drawing/2014/main" id="{AA07C274-B416-4E6D-A2A9-A342B9A7DBB5}"/>
              </a:ext>
            </a:extLst>
          </p:cNvPr>
          <p:cNvCxnSpPr>
            <a:cxnSpLocks/>
          </p:cNvCxnSpPr>
          <p:nvPr/>
        </p:nvCxnSpPr>
        <p:spPr>
          <a:xfrm>
            <a:off x="1746675" y="3266033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>
            <a:extLst>
              <a:ext uri="{FF2B5EF4-FFF2-40B4-BE49-F238E27FC236}">
                <a16:creationId xmlns:a16="http://schemas.microsoft.com/office/drawing/2014/main" id="{C2EC41EC-D3B1-473E-8E07-01E08CF85AAA}"/>
              </a:ext>
            </a:extLst>
          </p:cNvPr>
          <p:cNvSpPr txBox="1"/>
          <p:nvPr/>
        </p:nvSpPr>
        <p:spPr>
          <a:xfrm>
            <a:off x="7685359" y="1595997"/>
            <a:ext cx="355291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Reden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Leereffect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is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beperkter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bij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minder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actieve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zintuigen</a:t>
            </a: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1F3606E9-872F-4E4D-93AF-29937D894ADD}"/>
              </a:ext>
            </a:extLst>
          </p:cNvPr>
          <p:cNvSpPr txBox="1"/>
          <p:nvPr/>
        </p:nvSpPr>
        <p:spPr>
          <a:xfrm>
            <a:off x="1176404" y="2961233"/>
            <a:ext cx="2933700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Less is more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F52F8B43-721F-4BCA-9640-D6222A12F148}"/>
              </a:ext>
            </a:extLst>
          </p:cNvPr>
          <p:cNvSpPr txBox="1"/>
          <p:nvPr/>
        </p:nvSpPr>
        <p:spPr>
          <a:xfrm>
            <a:off x="7685359" y="3430853"/>
            <a:ext cx="344821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Hoe: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Multimedia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Video-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leren</a:t>
            </a:r>
            <a:endParaRPr lang="en-US" spc="200" dirty="0">
              <a:solidFill>
                <a:srgbClr val="00B050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Scenario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Virtual reality/360 video</a:t>
            </a:r>
          </a:p>
          <a:p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5" name="Straight Connector 5">
            <a:extLst>
              <a:ext uri="{FF2B5EF4-FFF2-40B4-BE49-F238E27FC236}">
                <a16:creationId xmlns:a16="http://schemas.microsoft.com/office/drawing/2014/main" id="{B7DFEDF3-4434-47E9-8A1F-A95EE23594A3}"/>
              </a:ext>
            </a:extLst>
          </p:cNvPr>
          <p:cNvCxnSpPr>
            <a:cxnSpLocks/>
          </p:cNvCxnSpPr>
          <p:nvPr/>
        </p:nvCxnSpPr>
        <p:spPr>
          <a:xfrm>
            <a:off x="7685359" y="2887132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al 12">
            <a:extLst>
              <a:ext uri="{FF2B5EF4-FFF2-40B4-BE49-F238E27FC236}">
                <a16:creationId xmlns:a16="http://schemas.microsoft.com/office/drawing/2014/main" id="{64FDDAAD-555D-4DA8-8D33-5EF25AC4B021}"/>
              </a:ext>
            </a:extLst>
          </p:cNvPr>
          <p:cNvSpPr/>
          <p:nvPr/>
        </p:nvSpPr>
        <p:spPr>
          <a:xfrm>
            <a:off x="7226494" y="382957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Afbeelding 65" descr="Oog">
            <a:extLst>
              <a:ext uri="{FF2B5EF4-FFF2-40B4-BE49-F238E27FC236}">
                <a16:creationId xmlns:a16="http://schemas.microsoft.com/office/drawing/2014/main" id="{688EA751-256D-4AA9-89FA-25794180B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1848" y="306619"/>
            <a:ext cx="625243" cy="625243"/>
          </a:xfrm>
          <a:prstGeom prst="rect">
            <a:avLst/>
          </a:prstGeom>
        </p:spPr>
      </p:pic>
      <p:pic>
        <p:nvPicPr>
          <p:cNvPr id="19" name="Afbeelding 67" descr="Handdruk">
            <a:extLst>
              <a:ext uri="{FF2B5EF4-FFF2-40B4-BE49-F238E27FC236}">
                <a16:creationId xmlns:a16="http://schemas.microsoft.com/office/drawing/2014/main" id="{B4FE91E9-3B6A-413B-BA4B-B1A56B4003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8900" y="664314"/>
            <a:ext cx="625243" cy="625243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70BA82C6-DD47-470A-886E-76C886943F93}"/>
              </a:ext>
            </a:extLst>
          </p:cNvPr>
          <p:cNvSpPr txBox="1"/>
          <p:nvPr/>
        </p:nvSpPr>
        <p:spPr>
          <a:xfrm>
            <a:off x="8120110" y="415154"/>
            <a:ext cx="3118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Multi sensorisch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0302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vrouw, persoon, kleding, muur&#10;&#10;Beschrijving is gegenereerd met hoge betrouwbaarheid">
            <a:extLst>
              <a:ext uri="{FF2B5EF4-FFF2-40B4-BE49-F238E27FC236}">
                <a16:creationId xmlns:a16="http://schemas.microsoft.com/office/drawing/2014/main" id="{5BA8F978-ABDE-462D-B2BA-CCCFF2C24A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8" r="12646"/>
          <a:stretch/>
        </p:blipFill>
        <p:spPr>
          <a:xfrm>
            <a:off x="5717341" y="-840840"/>
            <a:ext cx="7494801" cy="8495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B31D7-9ACD-4ACF-A5A2-556E5FE510F0}"/>
              </a:ext>
            </a:extLst>
          </p:cNvPr>
          <p:cNvSpPr txBox="1"/>
          <p:nvPr/>
        </p:nvSpPr>
        <p:spPr>
          <a:xfrm>
            <a:off x="9108482" y="2059152"/>
            <a:ext cx="2933700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Makkelijk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afgeleid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2C8D5FC0-4D17-414A-BA7C-05ADCD050E41}"/>
              </a:ext>
            </a:extLst>
          </p:cNvPr>
          <p:cNvCxnSpPr>
            <a:cxnSpLocks/>
          </p:cNvCxnSpPr>
          <p:nvPr/>
        </p:nvCxnSpPr>
        <p:spPr>
          <a:xfrm>
            <a:off x="8299153" y="2408007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">
            <a:extLst>
              <a:ext uri="{FF2B5EF4-FFF2-40B4-BE49-F238E27FC236}">
                <a16:creationId xmlns:a16="http://schemas.microsoft.com/office/drawing/2014/main" id="{81AA21B2-2743-4E96-AD1A-DA0D86330475}"/>
              </a:ext>
            </a:extLst>
          </p:cNvPr>
          <p:cNvSpPr txBox="1"/>
          <p:nvPr/>
        </p:nvSpPr>
        <p:spPr>
          <a:xfrm>
            <a:off x="5831376" y="3057536"/>
            <a:ext cx="2933700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Snel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verveeld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A0ABB486-20DC-4DC2-A57A-C0834109818C}"/>
              </a:ext>
            </a:extLst>
          </p:cNvPr>
          <p:cNvCxnSpPr>
            <a:cxnSpLocks/>
          </p:cNvCxnSpPr>
          <p:nvPr/>
        </p:nvCxnSpPr>
        <p:spPr>
          <a:xfrm>
            <a:off x="6132637" y="3436078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al 13">
            <a:extLst>
              <a:ext uri="{FF2B5EF4-FFF2-40B4-BE49-F238E27FC236}">
                <a16:creationId xmlns:a16="http://schemas.microsoft.com/office/drawing/2014/main" id="{5187E2D8-E7B9-4AC8-8118-AC903AF79CB6}"/>
              </a:ext>
            </a:extLst>
          </p:cNvPr>
          <p:cNvSpPr/>
          <p:nvPr/>
        </p:nvSpPr>
        <p:spPr>
          <a:xfrm>
            <a:off x="605230" y="885610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72" descr="Ballonnen">
            <a:extLst>
              <a:ext uri="{FF2B5EF4-FFF2-40B4-BE49-F238E27FC236}">
                <a16:creationId xmlns:a16="http://schemas.microsoft.com/office/drawing/2014/main" id="{DEB98016-475A-45EC-8AA2-19763F8F4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414" y="903033"/>
            <a:ext cx="802644" cy="80264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820608F-E71B-4EA6-A371-B34C6D64ED38}"/>
              </a:ext>
            </a:extLst>
          </p:cNvPr>
          <p:cNvSpPr txBox="1"/>
          <p:nvPr/>
        </p:nvSpPr>
        <p:spPr>
          <a:xfrm>
            <a:off x="1449594" y="947302"/>
            <a:ext cx="4369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00ADEF"/>
                </a:solidFill>
                <a:latin typeface="Titillium Lt" panose="00000300000000000000" pitchFamily="50" charset="0"/>
              </a:rPr>
              <a:t>Aantrekkelijke leervorm</a:t>
            </a:r>
            <a:endParaRPr lang="nl-NL" sz="2400" b="1" dirty="0">
              <a:solidFill>
                <a:srgbClr val="00ADEF"/>
              </a:solidFill>
              <a:latin typeface="Titillium Lt" panose="000003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397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al 13">
            <a:extLst>
              <a:ext uri="{FF2B5EF4-FFF2-40B4-BE49-F238E27FC236}">
                <a16:creationId xmlns:a16="http://schemas.microsoft.com/office/drawing/2014/main" id="{5187E2D8-E7B9-4AC8-8118-AC903AF79CB6}"/>
              </a:ext>
            </a:extLst>
          </p:cNvPr>
          <p:cNvSpPr/>
          <p:nvPr/>
        </p:nvSpPr>
        <p:spPr>
          <a:xfrm>
            <a:off x="605230" y="885610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72" descr="Ballonnen">
            <a:extLst>
              <a:ext uri="{FF2B5EF4-FFF2-40B4-BE49-F238E27FC236}">
                <a16:creationId xmlns:a16="http://schemas.microsoft.com/office/drawing/2014/main" id="{DEB98016-475A-45EC-8AA2-19763F8F4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414" y="903033"/>
            <a:ext cx="802644" cy="80264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820608F-E71B-4EA6-A371-B34C6D64ED38}"/>
              </a:ext>
            </a:extLst>
          </p:cNvPr>
          <p:cNvSpPr txBox="1"/>
          <p:nvPr/>
        </p:nvSpPr>
        <p:spPr>
          <a:xfrm>
            <a:off x="1449594" y="947302"/>
            <a:ext cx="4369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00ADEF"/>
                </a:solidFill>
                <a:latin typeface="Titillium Lt" panose="00000300000000000000" pitchFamily="50" charset="0"/>
              </a:rPr>
              <a:t>Aantrekkelijke leervorm</a:t>
            </a:r>
            <a:endParaRPr lang="nl-NL" sz="2400" b="1" dirty="0">
              <a:solidFill>
                <a:srgbClr val="00ADEF"/>
              </a:solidFill>
              <a:latin typeface="Titillium Lt" panose="00000300000000000000" pitchFamily="50" charset="0"/>
            </a:endParaRPr>
          </a:p>
        </p:txBody>
      </p:sp>
      <p:pic>
        <p:nvPicPr>
          <p:cNvPr id="2" name="pencil_down">
            <a:hlinkClick r:id="" action="ppaction://media"/>
            <a:extLst>
              <a:ext uri="{FF2B5EF4-FFF2-40B4-BE49-F238E27FC236}">
                <a16:creationId xmlns:a16="http://schemas.microsoft.com/office/drawing/2014/main" id="{8081D51F-FF12-41F1-BA84-1E22ABFDDA2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t="3542" b="19583"/>
          <a:stretch/>
        </p:blipFill>
        <p:spPr>
          <a:xfrm>
            <a:off x="0" y="1705676"/>
            <a:ext cx="12192000" cy="5272088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A0921740-988C-4B54-AA1E-081F22A28A60}"/>
              </a:ext>
            </a:extLst>
          </p:cNvPr>
          <p:cNvSpPr txBox="1"/>
          <p:nvPr/>
        </p:nvSpPr>
        <p:spPr>
          <a:xfrm>
            <a:off x="1173651" y="2871809"/>
            <a:ext cx="2933700" cy="3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Langere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aandacht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door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beweging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3" name="Straight Connector 5">
            <a:extLst>
              <a:ext uri="{FF2B5EF4-FFF2-40B4-BE49-F238E27FC236}">
                <a16:creationId xmlns:a16="http://schemas.microsoft.com/office/drawing/2014/main" id="{0E4EAE25-D77B-4C16-A9F9-D1C925D00177}"/>
              </a:ext>
            </a:extLst>
          </p:cNvPr>
          <p:cNvCxnSpPr>
            <a:cxnSpLocks/>
          </p:cNvCxnSpPr>
          <p:nvPr/>
        </p:nvCxnSpPr>
        <p:spPr>
          <a:xfrm>
            <a:off x="1474912" y="3250351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364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1B31D7-9ACD-4ACF-A5A2-556E5FE510F0}"/>
              </a:ext>
            </a:extLst>
          </p:cNvPr>
          <p:cNvSpPr txBox="1"/>
          <p:nvPr/>
        </p:nvSpPr>
        <p:spPr>
          <a:xfrm>
            <a:off x="8430057" y="1386124"/>
            <a:ext cx="2933700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Zet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in op de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bijzonderheden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2C8D5FC0-4D17-414A-BA7C-05ADCD050E41}"/>
              </a:ext>
            </a:extLst>
          </p:cNvPr>
          <p:cNvCxnSpPr>
            <a:cxnSpLocks/>
          </p:cNvCxnSpPr>
          <p:nvPr/>
        </p:nvCxnSpPr>
        <p:spPr>
          <a:xfrm>
            <a:off x="7620728" y="1734979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al 13">
            <a:extLst>
              <a:ext uri="{FF2B5EF4-FFF2-40B4-BE49-F238E27FC236}">
                <a16:creationId xmlns:a16="http://schemas.microsoft.com/office/drawing/2014/main" id="{5187E2D8-E7B9-4AC8-8118-AC903AF79CB6}"/>
              </a:ext>
            </a:extLst>
          </p:cNvPr>
          <p:cNvSpPr/>
          <p:nvPr/>
        </p:nvSpPr>
        <p:spPr>
          <a:xfrm>
            <a:off x="528924" y="895442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72" descr="Ballonnen">
            <a:extLst>
              <a:ext uri="{FF2B5EF4-FFF2-40B4-BE49-F238E27FC236}">
                <a16:creationId xmlns:a16="http://schemas.microsoft.com/office/drawing/2014/main" id="{DEB98016-475A-45EC-8AA2-19763F8F4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108" y="912865"/>
            <a:ext cx="802644" cy="80264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820608F-E71B-4EA6-A371-B34C6D64ED38}"/>
              </a:ext>
            </a:extLst>
          </p:cNvPr>
          <p:cNvSpPr txBox="1"/>
          <p:nvPr/>
        </p:nvSpPr>
        <p:spPr>
          <a:xfrm>
            <a:off x="1373288" y="957134"/>
            <a:ext cx="4369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00ADEF"/>
                </a:solidFill>
                <a:latin typeface="Titillium Lt" panose="00000300000000000000" pitchFamily="50" charset="0"/>
              </a:rPr>
              <a:t>Aantrekkelijke leervorm</a:t>
            </a:r>
            <a:endParaRPr lang="nl-NL" sz="2400" b="1" dirty="0">
              <a:solidFill>
                <a:srgbClr val="00ADEF"/>
              </a:solidFill>
              <a:latin typeface="Titillium Lt" panose="00000300000000000000" pitchFamily="50" charset="0"/>
            </a:endParaRPr>
          </a:p>
        </p:txBody>
      </p:sp>
      <p:pic>
        <p:nvPicPr>
          <p:cNvPr id="5" name="Afbeelding 4" descr="Afbeelding met gras, buiten, dier, lucht&#10;&#10;Automatisch gegenereerde beschrijving">
            <a:extLst>
              <a:ext uri="{FF2B5EF4-FFF2-40B4-BE49-F238E27FC236}">
                <a16:creationId xmlns:a16="http://schemas.microsoft.com/office/drawing/2014/main" id="{33EF6437-1C70-49C9-8018-01E937DFE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00" y="2185181"/>
            <a:ext cx="5399947" cy="3565302"/>
          </a:xfrm>
          <a:prstGeom prst="rect">
            <a:avLst/>
          </a:prstGeom>
        </p:spPr>
      </p:pic>
      <p:pic>
        <p:nvPicPr>
          <p:cNvPr id="17" name="Afbeelding 16" descr="Afbeelding met lucht, buiten, dier, boom&#10;&#10;Automatisch gegenereerde beschrijving">
            <a:extLst>
              <a:ext uri="{FF2B5EF4-FFF2-40B4-BE49-F238E27FC236}">
                <a16:creationId xmlns:a16="http://schemas.microsoft.com/office/drawing/2014/main" id="{2A630778-0933-4A66-B739-0F6D5C95B7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02"/>
          <a:stretch/>
        </p:blipFill>
        <p:spPr>
          <a:xfrm>
            <a:off x="6330524" y="2163058"/>
            <a:ext cx="5399948" cy="3546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442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2C8D5FC0-4D17-414A-BA7C-05ADCD050E41}"/>
              </a:ext>
            </a:extLst>
          </p:cNvPr>
          <p:cNvCxnSpPr>
            <a:cxnSpLocks/>
          </p:cNvCxnSpPr>
          <p:nvPr/>
        </p:nvCxnSpPr>
        <p:spPr>
          <a:xfrm>
            <a:off x="7620728" y="1734979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al 13">
            <a:extLst>
              <a:ext uri="{FF2B5EF4-FFF2-40B4-BE49-F238E27FC236}">
                <a16:creationId xmlns:a16="http://schemas.microsoft.com/office/drawing/2014/main" id="{5187E2D8-E7B9-4AC8-8118-AC903AF79CB6}"/>
              </a:ext>
            </a:extLst>
          </p:cNvPr>
          <p:cNvSpPr/>
          <p:nvPr/>
        </p:nvSpPr>
        <p:spPr>
          <a:xfrm>
            <a:off x="528924" y="895442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72" descr="Ballonnen">
            <a:extLst>
              <a:ext uri="{FF2B5EF4-FFF2-40B4-BE49-F238E27FC236}">
                <a16:creationId xmlns:a16="http://schemas.microsoft.com/office/drawing/2014/main" id="{DEB98016-475A-45EC-8AA2-19763F8F4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108" y="912865"/>
            <a:ext cx="802644" cy="80264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820608F-E71B-4EA6-A371-B34C6D64ED38}"/>
              </a:ext>
            </a:extLst>
          </p:cNvPr>
          <p:cNvSpPr txBox="1"/>
          <p:nvPr/>
        </p:nvSpPr>
        <p:spPr>
          <a:xfrm>
            <a:off x="1373288" y="957134"/>
            <a:ext cx="4369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00ADEF"/>
                </a:solidFill>
                <a:latin typeface="Titillium Lt" panose="00000300000000000000" pitchFamily="50" charset="0"/>
              </a:rPr>
              <a:t>Aantrekkelijke leervorm</a:t>
            </a:r>
            <a:endParaRPr lang="nl-NL" sz="2400" b="1" dirty="0">
              <a:solidFill>
                <a:srgbClr val="00ADEF"/>
              </a:solidFill>
              <a:latin typeface="Titillium Lt" panose="00000300000000000000" pitchFamily="50" charset="0"/>
            </a:endParaRPr>
          </a:p>
        </p:txBody>
      </p:sp>
      <p:pic>
        <p:nvPicPr>
          <p:cNvPr id="3" name="Afbeelding 2" descr="Afbeelding met persoon, bril, dragen, man&#10;&#10;Automatisch gegenereerde beschrijving">
            <a:extLst>
              <a:ext uri="{FF2B5EF4-FFF2-40B4-BE49-F238E27FC236}">
                <a16:creationId xmlns:a16="http://schemas.microsoft.com/office/drawing/2014/main" id="{9254DD31-1F51-4979-B82A-13672D58C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221" y="1560274"/>
            <a:ext cx="8924925" cy="502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177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7F2A900C-BE66-46E0-B184-C72E8D045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0926" y="0"/>
            <a:ext cx="6858000" cy="6858000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C2EC41EC-D3B1-473E-8E07-01E08CF85AAA}"/>
              </a:ext>
            </a:extLst>
          </p:cNvPr>
          <p:cNvSpPr txBox="1"/>
          <p:nvPr/>
        </p:nvSpPr>
        <p:spPr>
          <a:xfrm>
            <a:off x="7685359" y="1595997"/>
            <a:ext cx="355291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Reden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Aandacht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is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gericht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op wat je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aantrekkelijk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vindt</a:t>
            </a: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22" name="Straight Connector 5">
            <a:extLst>
              <a:ext uri="{FF2B5EF4-FFF2-40B4-BE49-F238E27FC236}">
                <a16:creationId xmlns:a16="http://schemas.microsoft.com/office/drawing/2014/main" id="{C4A03FA4-6047-4E0F-A925-29112F325EBB}"/>
              </a:ext>
            </a:extLst>
          </p:cNvPr>
          <p:cNvCxnSpPr>
            <a:cxnSpLocks/>
          </p:cNvCxnSpPr>
          <p:nvPr/>
        </p:nvCxnSpPr>
        <p:spPr>
          <a:xfrm>
            <a:off x="7676049" y="4454073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6">
            <a:extLst>
              <a:ext uri="{FF2B5EF4-FFF2-40B4-BE49-F238E27FC236}">
                <a16:creationId xmlns:a16="http://schemas.microsoft.com/office/drawing/2014/main" id="{F52F8B43-721F-4BCA-9640-D6222A12F148}"/>
              </a:ext>
            </a:extLst>
          </p:cNvPr>
          <p:cNvSpPr txBox="1"/>
          <p:nvPr/>
        </p:nvSpPr>
        <p:spPr>
          <a:xfrm>
            <a:off x="7685359" y="4766216"/>
            <a:ext cx="3990826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Hoe: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Prikkel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door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beweging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,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vorm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en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kleur</a:t>
            </a:r>
            <a:endParaRPr lang="en-US" spc="200" dirty="0">
              <a:solidFill>
                <a:srgbClr val="00B050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Doe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iets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verrassend</a:t>
            </a:r>
            <a:endParaRPr lang="en-US" spc="200" dirty="0">
              <a:solidFill>
                <a:srgbClr val="00B050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Zorg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voor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plezier</a:t>
            </a:r>
            <a:endParaRPr lang="en-US" spc="200" dirty="0">
              <a:solidFill>
                <a:srgbClr val="00B050"/>
              </a:solidFill>
              <a:latin typeface="Titillium" charset="0"/>
              <a:ea typeface="Titillium" charset="0"/>
              <a:cs typeface="Titillium" charset="0"/>
            </a:endParaRPr>
          </a:p>
          <a:p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69362881-21B1-448D-8C52-52CF69940CE3}"/>
              </a:ext>
            </a:extLst>
          </p:cNvPr>
          <p:cNvSpPr txBox="1"/>
          <p:nvPr/>
        </p:nvSpPr>
        <p:spPr>
          <a:xfrm>
            <a:off x="7685359" y="3236719"/>
            <a:ext cx="293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Bijkomend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voordeel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Professioneel</a:t>
            </a: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5" name="Straight Connector 5">
            <a:extLst>
              <a:ext uri="{FF2B5EF4-FFF2-40B4-BE49-F238E27FC236}">
                <a16:creationId xmlns:a16="http://schemas.microsoft.com/office/drawing/2014/main" id="{B7DFEDF3-4434-47E9-8A1F-A95EE23594A3}"/>
              </a:ext>
            </a:extLst>
          </p:cNvPr>
          <p:cNvCxnSpPr>
            <a:cxnSpLocks/>
          </p:cNvCxnSpPr>
          <p:nvPr/>
        </p:nvCxnSpPr>
        <p:spPr>
          <a:xfrm>
            <a:off x="7685359" y="2887132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al 12">
            <a:extLst>
              <a:ext uri="{FF2B5EF4-FFF2-40B4-BE49-F238E27FC236}">
                <a16:creationId xmlns:a16="http://schemas.microsoft.com/office/drawing/2014/main" id="{63B1CDAD-455B-4C1E-B7C8-5FFD4FB3C7C3}"/>
              </a:ext>
            </a:extLst>
          </p:cNvPr>
          <p:cNvSpPr/>
          <p:nvPr/>
        </p:nvSpPr>
        <p:spPr>
          <a:xfrm>
            <a:off x="6668467" y="514666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72" descr="Ballonnen">
            <a:extLst>
              <a:ext uri="{FF2B5EF4-FFF2-40B4-BE49-F238E27FC236}">
                <a16:creationId xmlns:a16="http://schemas.microsoft.com/office/drawing/2014/main" id="{60FFF4E0-A79A-4F17-90EC-546244B6B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3651" y="532089"/>
            <a:ext cx="802644" cy="802644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D2405AE1-56F6-4C69-AC64-B166AAC893E1}"/>
              </a:ext>
            </a:extLst>
          </p:cNvPr>
          <p:cNvSpPr txBox="1"/>
          <p:nvPr/>
        </p:nvSpPr>
        <p:spPr>
          <a:xfrm>
            <a:off x="7512831" y="576358"/>
            <a:ext cx="4369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00ADEF"/>
                </a:solidFill>
                <a:latin typeface="Titillium Lt" panose="00000300000000000000" pitchFamily="50" charset="0"/>
              </a:rPr>
              <a:t>Aantrekkelijke leervorm</a:t>
            </a:r>
            <a:endParaRPr lang="nl-NL" sz="2400" b="1" dirty="0">
              <a:solidFill>
                <a:srgbClr val="00ADEF"/>
              </a:solidFill>
              <a:latin typeface="Titillium Lt" panose="000003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10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Ezel">
            <a:extLst>
              <a:ext uri="{FF2B5EF4-FFF2-40B4-BE49-F238E27FC236}">
                <a16:creationId xmlns:a16="http://schemas.microsoft.com/office/drawing/2014/main" id="{34420ED6-140D-469F-BA97-53BD63C9C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264" y="166955"/>
            <a:ext cx="1073885" cy="1073885"/>
          </a:xfrm>
          <a:prstGeom prst="rect">
            <a:avLst/>
          </a:prstGeom>
        </p:spPr>
      </p:pic>
      <p:pic>
        <p:nvPicPr>
          <p:cNvPr id="25" name="Afbeelding 24" descr="Penseel">
            <a:extLst>
              <a:ext uri="{FF2B5EF4-FFF2-40B4-BE49-F238E27FC236}">
                <a16:creationId xmlns:a16="http://schemas.microsoft.com/office/drawing/2014/main" id="{A682D99B-E3CF-4A25-B9C7-F2AF3604F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393939">
            <a:off x="1402441" y="404781"/>
            <a:ext cx="529128" cy="529128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C9813B2-DA45-4AA0-A462-E9B6DEB818B4}"/>
              </a:ext>
            </a:extLst>
          </p:cNvPr>
          <p:cNvSpPr/>
          <p:nvPr/>
        </p:nvSpPr>
        <p:spPr>
          <a:xfrm>
            <a:off x="2314574" y="1294144"/>
            <a:ext cx="9877425" cy="1002016"/>
          </a:xfrm>
          <a:prstGeom prst="rect">
            <a:avLst/>
          </a:prstGeom>
          <a:solidFill>
            <a:srgbClr val="008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40FB7448-3858-45C9-9A06-C21537A6F50F}"/>
              </a:ext>
            </a:extLst>
          </p:cNvPr>
          <p:cNvSpPr/>
          <p:nvPr/>
        </p:nvSpPr>
        <p:spPr>
          <a:xfrm>
            <a:off x="2543174" y="2296160"/>
            <a:ext cx="9648825" cy="9042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4E6F1BE6-66E6-4AAE-8A36-970E9F487520}"/>
              </a:ext>
            </a:extLst>
          </p:cNvPr>
          <p:cNvSpPr/>
          <p:nvPr/>
        </p:nvSpPr>
        <p:spPr>
          <a:xfrm>
            <a:off x="2543174" y="3200400"/>
            <a:ext cx="9648825" cy="904240"/>
          </a:xfrm>
          <a:prstGeom prst="rect">
            <a:avLst/>
          </a:prstGeom>
          <a:solidFill>
            <a:srgbClr val="008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D5A5E55C-58AE-49EA-A39F-24AE50259A3D}"/>
              </a:ext>
            </a:extLst>
          </p:cNvPr>
          <p:cNvSpPr/>
          <p:nvPr/>
        </p:nvSpPr>
        <p:spPr>
          <a:xfrm>
            <a:off x="2543174" y="4104640"/>
            <a:ext cx="9648825" cy="9042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3AE86B1-AC71-4C6A-8755-B29C84FF93F1}"/>
              </a:ext>
            </a:extLst>
          </p:cNvPr>
          <p:cNvSpPr/>
          <p:nvPr/>
        </p:nvSpPr>
        <p:spPr>
          <a:xfrm>
            <a:off x="2314574" y="5008879"/>
            <a:ext cx="9877425" cy="1014055"/>
          </a:xfrm>
          <a:prstGeom prst="rect">
            <a:avLst/>
          </a:prstGeom>
          <a:solidFill>
            <a:srgbClr val="008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7EF3CBBC-337F-460D-964F-219EBD4AF1A2}"/>
              </a:ext>
            </a:extLst>
          </p:cNvPr>
          <p:cNvSpPr/>
          <p:nvPr/>
        </p:nvSpPr>
        <p:spPr>
          <a:xfrm>
            <a:off x="4810125" y="1441618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16A52123-53DC-4EDA-9C02-A4599453C458}"/>
              </a:ext>
            </a:extLst>
          </p:cNvPr>
          <p:cNvSpPr/>
          <p:nvPr/>
        </p:nvSpPr>
        <p:spPr>
          <a:xfrm>
            <a:off x="66675" y="1380530"/>
            <a:ext cx="4532590" cy="45325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Afbeelding 31" descr="Hersenen">
            <a:extLst>
              <a:ext uri="{FF2B5EF4-FFF2-40B4-BE49-F238E27FC236}">
                <a16:creationId xmlns:a16="http://schemas.microsoft.com/office/drawing/2014/main" id="{E466A013-B780-43F1-825B-2F50EC9B0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321" y="1478305"/>
            <a:ext cx="3164871" cy="3164871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215AE106-6838-419D-9C0A-D7B0CFC71953}"/>
              </a:ext>
            </a:extLst>
          </p:cNvPr>
          <p:cNvSpPr txBox="1"/>
          <p:nvPr/>
        </p:nvSpPr>
        <p:spPr>
          <a:xfrm>
            <a:off x="1028700" y="4312626"/>
            <a:ext cx="2384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0070C0"/>
                </a:solidFill>
              </a:rPr>
              <a:t>Leerdesign </a:t>
            </a:r>
          </a:p>
          <a:p>
            <a:pPr algn="ctr"/>
            <a:r>
              <a:rPr lang="nl-NL" sz="2400" dirty="0">
                <a:solidFill>
                  <a:srgbClr val="0070C0"/>
                </a:solidFill>
              </a:rPr>
              <a:t>voor het brein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F5C855E5-004C-4996-94B3-11DD401B497A}"/>
              </a:ext>
            </a:extLst>
          </p:cNvPr>
          <p:cNvSpPr/>
          <p:nvPr/>
        </p:nvSpPr>
        <p:spPr>
          <a:xfrm>
            <a:off x="4810125" y="3250323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Ovaal 38">
            <a:extLst>
              <a:ext uri="{FF2B5EF4-FFF2-40B4-BE49-F238E27FC236}">
                <a16:creationId xmlns:a16="http://schemas.microsoft.com/office/drawing/2014/main" id="{0B72867C-F022-468B-858B-F8ECE00D5AE2}"/>
              </a:ext>
            </a:extLst>
          </p:cNvPr>
          <p:cNvSpPr/>
          <p:nvPr/>
        </p:nvSpPr>
        <p:spPr>
          <a:xfrm>
            <a:off x="4810125" y="5058803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74E791FE-2B58-4812-89D5-AD8B2F8401D6}"/>
              </a:ext>
            </a:extLst>
          </p:cNvPr>
          <p:cNvSpPr/>
          <p:nvPr/>
        </p:nvSpPr>
        <p:spPr>
          <a:xfrm>
            <a:off x="11029950" y="2338247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44">
            <a:extLst>
              <a:ext uri="{FF2B5EF4-FFF2-40B4-BE49-F238E27FC236}">
                <a16:creationId xmlns:a16="http://schemas.microsoft.com/office/drawing/2014/main" id="{175A3B3B-E988-441A-BFC8-04ACBE1A930D}"/>
              </a:ext>
            </a:extLst>
          </p:cNvPr>
          <p:cNvSpPr/>
          <p:nvPr/>
        </p:nvSpPr>
        <p:spPr>
          <a:xfrm>
            <a:off x="11029950" y="4146727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8638239-BFD9-4FB5-A3BA-B49FF65BBB0F}"/>
              </a:ext>
            </a:extLst>
          </p:cNvPr>
          <p:cNvSpPr txBox="1"/>
          <p:nvPr/>
        </p:nvSpPr>
        <p:spPr>
          <a:xfrm>
            <a:off x="5715903" y="1380530"/>
            <a:ext cx="159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Micro-</a:t>
            </a:r>
            <a:r>
              <a:rPr lang="nl-NL" b="1" dirty="0" err="1">
                <a:solidFill>
                  <a:schemeClr val="bg1"/>
                </a:solidFill>
              </a:rPr>
              <a:t>learning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7EF3D313-22DE-4B69-97B4-75A2522D7E61}"/>
              </a:ext>
            </a:extLst>
          </p:cNvPr>
          <p:cNvSpPr/>
          <p:nvPr/>
        </p:nvSpPr>
        <p:spPr>
          <a:xfrm>
            <a:off x="5715903" y="1641993"/>
            <a:ext cx="5762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i="1" dirty="0">
                <a:solidFill>
                  <a:schemeClr val="bg1">
                    <a:lumMod val="85000"/>
                  </a:schemeClr>
                </a:solidFill>
              </a:rPr>
              <a:t>Onze hersens kunnen maar beperkt informatie opslaan. Het is hierdoor niet effectief om grote brokken aan te bieden.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5BD87CFB-A004-4060-A9E9-583C09708756}"/>
              </a:ext>
            </a:extLst>
          </p:cNvPr>
          <p:cNvSpPr txBox="1"/>
          <p:nvPr/>
        </p:nvSpPr>
        <p:spPr>
          <a:xfrm>
            <a:off x="5715903" y="3210142"/>
            <a:ext cx="222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Personalized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learning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CD201527-C45A-42EC-8FFF-2AC04C5AE0A6}"/>
              </a:ext>
            </a:extLst>
          </p:cNvPr>
          <p:cNvSpPr/>
          <p:nvPr/>
        </p:nvSpPr>
        <p:spPr>
          <a:xfrm>
            <a:off x="5715903" y="3471605"/>
            <a:ext cx="5762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i="1" dirty="0">
                <a:solidFill>
                  <a:schemeClr val="bg1">
                    <a:lumMod val="85000"/>
                  </a:schemeClr>
                </a:solidFill>
              </a:rPr>
              <a:t>Ons brein slaat iets makkelijker op als de stof op ons huidig </a:t>
            </a:r>
            <a:br>
              <a:rPr lang="nl-NL" sz="1400" i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nl-NL" sz="1400" i="1" dirty="0">
                <a:solidFill>
                  <a:schemeClr val="bg1">
                    <a:lumMod val="85000"/>
                  </a:schemeClr>
                </a:solidFill>
              </a:rPr>
              <a:t>niveau wordt aangeboden. 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427DCD6B-35B8-45B1-BD18-A7D7350713AD}"/>
              </a:ext>
            </a:extLst>
          </p:cNvPr>
          <p:cNvSpPr txBox="1"/>
          <p:nvPr/>
        </p:nvSpPr>
        <p:spPr>
          <a:xfrm>
            <a:off x="5715903" y="5005250"/>
            <a:ext cx="247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Aantrekkelijke leervorm</a:t>
            </a:r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74341F47-2C9D-4640-A011-0726033D98C1}"/>
              </a:ext>
            </a:extLst>
          </p:cNvPr>
          <p:cNvSpPr/>
          <p:nvPr/>
        </p:nvSpPr>
        <p:spPr>
          <a:xfrm>
            <a:off x="5715902" y="5266713"/>
            <a:ext cx="6209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i="1" dirty="0">
                <a:solidFill>
                  <a:schemeClr val="bg1">
                    <a:lumMod val="85000"/>
                  </a:schemeClr>
                </a:solidFill>
              </a:rPr>
              <a:t>Onze hersens zijn makkelijk afgeleid. Hoe aantrekkelijker de vorm, waarbij de hersens constant worden geprikkeld, hoe beter de aandacht erbij wordt gehouden.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A9A1750B-D308-4AEF-BCFA-85C949B5ED2B}"/>
              </a:ext>
            </a:extLst>
          </p:cNvPr>
          <p:cNvSpPr txBox="1"/>
          <p:nvPr/>
        </p:nvSpPr>
        <p:spPr>
          <a:xfrm>
            <a:off x="8738580" y="2334933"/>
            <a:ext cx="215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 err="1">
                <a:solidFill>
                  <a:schemeClr val="bg1"/>
                </a:solidFill>
              </a:rPr>
              <a:t>Spaced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learning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54" name="Rechthoek 53">
            <a:extLst>
              <a:ext uri="{FF2B5EF4-FFF2-40B4-BE49-F238E27FC236}">
                <a16:creationId xmlns:a16="http://schemas.microsoft.com/office/drawing/2014/main" id="{B242BD24-02E8-4BFB-9CCD-74376004A9C0}"/>
              </a:ext>
            </a:extLst>
          </p:cNvPr>
          <p:cNvSpPr/>
          <p:nvPr/>
        </p:nvSpPr>
        <p:spPr>
          <a:xfrm>
            <a:off x="4714875" y="2606138"/>
            <a:ext cx="6196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400" i="1" dirty="0">
                <a:solidFill>
                  <a:schemeClr val="bg1">
                    <a:lumMod val="85000"/>
                  </a:schemeClr>
                </a:solidFill>
              </a:rPr>
              <a:t>We onthouden meer wanneer we informatie in korte herhalingen aangeboden krijgen. De tijd tussen het aanbieden van de informatie is belangrijk.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A9CBFE5E-B1D4-41F5-A184-50D2E8FA4731}"/>
              </a:ext>
            </a:extLst>
          </p:cNvPr>
          <p:cNvSpPr txBox="1"/>
          <p:nvPr/>
        </p:nvSpPr>
        <p:spPr>
          <a:xfrm>
            <a:off x="8738580" y="4124439"/>
            <a:ext cx="215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bg1"/>
                </a:solidFill>
              </a:rPr>
              <a:t>Multi sensorisch</a:t>
            </a:r>
          </a:p>
        </p:txBody>
      </p:sp>
      <p:sp>
        <p:nvSpPr>
          <p:cNvPr id="56" name="Rechthoek 55">
            <a:extLst>
              <a:ext uri="{FF2B5EF4-FFF2-40B4-BE49-F238E27FC236}">
                <a16:creationId xmlns:a16="http://schemas.microsoft.com/office/drawing/2014/main" id="{48398DA1-2A3A-465B-ABF5-11EC7730B783}"/>
              </a:ext>
            </a:extLst>
          </p:cNvPr>
          <p:cNvSpPr/>
          <p:nvPr/>
        </p:nvSpPr>
        <p:spPr>
          <a:xfrm>
            <a:off x="4714875" y="4395644"/>
            <a:ext cx="6196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400" i="1" dirty="0">
                <a:solidFill>
                  <a:schemeClr val="bg1">
                    <a:lumMod val="85000"/>
                  </a:schemeClr>
                </a:solidFill>
              </a:rPr>
              <a:t>Hoe meer zintuigen geprikkeld worden, hoe beter je het geleerde</a:t>
            </a:r>
            <a:br>
              <a:rPr lang="nl-NL" sz="1400" i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nl-NL" sz="1400" i="1" dirty="0">
                <a:solidFill>
                  <a:schemeClr val="bg1">
                    <a:lumMod val="85000"/>
                  </a:schemeClr>
                </a:solidFill>
              </a:rPr>
              <a:t>uit je geheugen kunt opdiepen. </a:t>
            </a:r>
          </a:p>
        </p:txBody>
      </p:sp>
      <p:pic>
        <p:nvPicPr>
          <p:cNvPr id="58" name="Afbeelding 57" descr="Badge">
            <a:extLst>
              <a:ext uri="{FF2B5EF4-FFF2-40B4-BE49-F238E27FC236}">
                <a16:creationId xmlns:a16="http://schemas.microsoft.com/office/drawing/2014/main" id="{23206F74-49AE-4600-B7F1-3994317C5A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63320" y="3250323"/>
            <a:ext cx="713676" cy="713676"/>
          </a:xfrm>
          <a:prstGeom prst="rect">
            <a:avLst/>
          </a:prstGeom>
        </p:spPr>
      </p:pic>
      <p:pic>
        <p:nvPicPr>
          <p:cNvPr id="60" name="Afbeelding 59" descr="Microscoop">
            <a:extLst>
              <a:ext uri="{FF2B5EF4-FFF2-40B4-BE49-F238E27FC236}">
                <a16:creationId xmlns:a16="http://schemas.microsoft.com/office/drawing/2014/main" id="{13BBF802-BDD8-4377-8133-9EC419C9CE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51317" y="1469222"/>
            <a:ext cx="713676" cy="713676"/>
          </a:xfrm>
          <a:prstGeom prst="rect">
            <a:avLst/>
          </a:prstGeom>
        </p:spPr>
      </p:pic>
      <p:pic>
        <p:nvPicPr>
          <p:cNvPr id="64" name="Afbeelding 63" descr="Zonnestelsel">
            <a:extLst>
              <a:ext uri="{FF2B5EF4-FFF2-40B4-BE49-F238E27FC236}">
                <a16:creationId xmlns:a16="http://schemas.microsoft.com/office/drawing/2014/main" id="{939C30D4-128A-4300-9E3D-5E6D020CC0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62784" y="2359509"/>
            <a:ext cx="754397" cy="754397"/>
          </a:xfrm>
          <a:prstGeom prst="rect">
            <a:avLst/>
          </a:prstGeom>
        </p:spPr>
      </p:pic>
      <p:pic>
        <p:nvPicPr>
          <p:cNvPr id="66" name="Afbeelding 65" descr="Oog">
            <a:extLst>
              <a:ext uri="{FF2B5EF4-FFF2-40B4-BE49-F238E27FC236}">
                <a16:creationId xmlns:a16="http://schemas.microsoft.com/office/drawing/2014/main" id="{1E316D4F-293D-45AB-8B9B-96FCC21D04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125304" y="4070389"/>
            <a:ext cx="625243" cy="625243"/>
          </a:xfrm>
          <a:prstGeom prst="rect">
            <a:avLst/>
          </a:prstGeom>
        </p:spPr>
      </p:pic>
      <p:pic>
        <p:nvPicPr>
          <p:cNvPr id="68" name="Afbeelding 67" descr="Handdruk">
            <a:extLst>
              <a:ext uri="{FF2B5EF4-FFF2-40B4-BE49-F238E27FC236}">
                <a16:creationId xmlns:a16="http://schemas.microsoft.com/office/drawing/2014/main" id="{3F430C6B-63EB-49C7-8A07-C51440EDF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22356" y="4428084"/>
            <a:ext cx="625243" cy="625243"/>
          </a:xfrm>
          <a:prstGeom prst="rect">
            <a:avLst/>
          </a:prstGeom>
        </p:spPr>
      </p:pic>
      <p:sp>
        <p:nvSpPr>
          <p:cNvPr id="70" name="Rechthoek 69">
            <a:extLst>
              <a:ext uri="{FF2B5EF4-FFF2-40B4-BE49-F238E27FC236}">
                <a16:creationId xmlns:a16="http://schemas.microsoft.com/office/drawing/2014/main" id="{DDE71EAB-1CD5-4B75-91C0-E8714FEE5D6C}"/>
              </a:ext>
            </a:extLst>
          </p:cNvPr>
          <p:cNvSpPr/>
          <p:nvPr/>
        </p:nvSpPr>
        <p:spPr>
          <a:xfrm>
            <a:off x="0" y="1266766"/>
            <a:ext cx="12192000" cy="115629"/>
          </a:xfrm>
          <a:prstGeom prst="rect">
            <a:avLst/>
          </a:prstGeom>
          <a:solidFill>
            <a:srgbClr val="008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Rechthoek 70">
            <a:extLst>
              <a:ext uri="{FF2B5EF4-FFF2-40B4-BE49-F238E27FC236}">
                <a16:creationId xmlns:a16="http://schemas.microsoft.com/office/drawing/2014/main" id="{FE3295FA-E5C6-44C1-8E3E-49572F16EC2F}"/>
              </a:ext>
            </a:extLst>
          </p:cNvPr>
          <p:cNvSpPr/>
          <p:nvPr/>
        </p:nvSpPr>
        <p:spPr>
          <a:xfrm>
            <a:off x="0" y="5920635"/>
            <a:ext cx="12192000" cy="123432"/>
          </a:xfrm>
          <a:prstGeom prst="rect">
            <a:avLst/>
          </a:prstGeom>
          <a:solidFill>
            <a:srgbClr val="008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3" name="Afbeelding 72" descr="Ballonnen">
            <a:extLst>
              <a:ext uri="{FF2B5EF4-FFF2-40B4-BE49-F238E27FC236}">
                <a16:creationId xmlns:a16="http://schemas.microsoft.com/office/drawing/2014/main" id="{E8D611F4-13C4-43A9-A958-7E6EB7F6975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15309" y="5076226"/>
            <a:ext cx="802644" cy="802644"/>
          </a:xfrm>
          <a:prstGeom prst="rect">
            <a:avLst/>
          </a:prstGeom>
        </p:spPr>
      </p:pic>
      <p:sp>
        <p:nvSpPr>
          <p:cNvPr id="38" name="Tekstvak 37">
            <a:extLst>
              <a:ext uri="{FF2B5EF4-FFF2-40B4-BE49-F238E27FC236}">
                <a16:creationId xmlns:a16="http://schemas.microsoft.com/office/drawing/2014/main" id="{F283FA3D-4B36-4E1A-9286-5AA286C1E161}"/>
              </a:ext>
            </a:extLst>
          </p:cNvPr>
          <p:cNvSpPr txBox="1"/>
          <p:nvPr/>
        </p:nvSpPr>
        <p:spPr>
          <a:xfrm>
            <a:off x="2221101" y="278828"/>
            <a:ext cx="8307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Effectief leerdesign</a:t>
            </a:r>
            <a:endParaRPr lang="nl-NL" sz="36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220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laptop, computer, persoon, binnen&#10;&#10;Beschrijving is gegenereerd met zeer hoge betrouwbaarheid">
            <a:extLst>
              <a:ext uri="{FF2B5EF4-FFF2-40B4-BE49-F238E27FC236}">
                <a16:creationId xmlns:a16="http://schemas.microsoft.com/office/drawing/2014/main" id="{809073FE-E794-4937-8E8E-2A7BEEC51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9" b="25064"/>
          <a:stretch/>
        </p:blipFill>
        <p:spPr>
          <a:xfrm>
            <a:off x="70129" y="913357"/>
            <a:ext cx="12173427" cy="5076896"/>
          </a:xfrm>
          <a:prstGeom prst="rect">
            <a:avLst/>
          </a:prstGeom>
        </p:spPr>
      </p:pic>
      <p:sp>
        <p:nvSpPr>
          <p:cNvPr id="33" name="Rectangle 3">
            <a:extLst>
              <a:ext uri="{FF2B5EF4-FFF2-40B4-BE49-F238E27FC236}">
                <a16:creationId xmlns:a16="http://schemas.microsoft.com/office/drawing/2014/main" id="{606A1EC0-8A6D-47DF-AB89-405C239945ED}"/>
              </a:ext>
            </a:extLst>
          </p:cNvPr>
          <p:cNvSpPr/>
          <p:nvPr/>
        </p:nvSpPr>
        <p:spPr>
          <a:xfrm>
            <a:off x="0" y="913357"/>
            <a:ext cx="12192000" cy="5076896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AutoShape 3"/>
          <p:cNvSpPr>
            <a:spLocks/>
          </p:cNvSpPr>
          <p:nvPr/>
        </p:nvSpPr>
        <p:spPr bwMode="auto">
          <a:xfrm>
            <a:off x="6481546" y="762000"/>
            <a:ext cx="2415395" cy="241539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>
                <a:alpha val="20000"/>
              </a:schemeClr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12058" y="2039762"/>
            <a:ext cx="1754372" cy="298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JUST IN TIME BESCHIKBAAR</a:t>
            </a:r>
          </a:p>
        </p:txBody>
      </p:sp>
      <p:sp>
        <p:nvSpPr>
          <p:cNvPr id="11" name="AutoShape 3"/>
          <p:cNvSpPr>
            <a:spLocks/>
          </p:cNvSpPr>
          <p:nvPr/>
        </p:nvSpPr>
        <p:spPr bwMode="auto">
          <a:xfrm>
            <a:off x="6481546" y="3680608"/>
            <a:ext cx="2415395" cy="241539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>
                <a:alpha val="20000"/>
              </a:schemeClr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12058" y="4958370"/>
            <a:ext cx="1754372" cy="298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PASSENDE LEERVORM</a:t>
            </a:r>
          </a:p>
        </p:txBody>
      </p:sp>
      <p:sp>
        <p:nvSpPr>
          <p:cNvPr id="19" name="AutoShape 3"/>
          <p:cNvSpPr>
            <a:spLocks/>
          </p:cNvSpPr>
          <p:nvPr/>
        </p:nvSpPr>
        <p:spPr bwMode="auto">
          <a:xfrm>
            <a:off x="4674517" y="2221304"/>
            <a:ext cx="2415395" cy="241539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>
                <a:alpha val="20000"/>
              </a:schemeClr>
            </a:solidFill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05029" y="3499066"/>
            <a:ext cx="1754372" cy="1503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LEERBEHOEFTE</a:t>
            </a:r>
          </a:p>
        </p:txBody>
      </p:sp>
      <p:sp>
        <p:nvSpPr>
          <p:cNvPr id="23" name="AutoShape 3"/>
          <p:cNvSpPr>
            <a:spLocks/>
          </p:cNvSpPr>
          <p:nvPr/>
        </p:nvSpPr>
        <p:spPr bwMode="auto">
          <a:xfrm>
            <a:off x="8272246" y="2221304"/>
            <a:ext cx="2415395" cy="241539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>
                <a:alpha val="20000"/>
              </a:schemeClr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602758" y="3499066"/>
            <a:ext cx="1754372" cy="1503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RESULTAAT</a:t>
            </a:r>
          </a:p>
        </p:txBody>
      </p:sp>
      <p:pic>
        <p:nvPicPr>
          <p:cNvPr id="22" name="Afbeelding 2" descr="Horloge">
            <a:extLst>
              <a:ext uri="{FF2B5EF4-FFF2-40B4-BE49-F238E27FC236}">
                <a16:creationId xmlns:a16="http://schemas.microsoft.com/office/drawing/2014/main" id="{F6EC0331-997C-4BC4-91B4-36BE6ABBB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7390" y="1213684"/>
            <a:ext cx="663024" cy="663024"/>
          </a:xfrm>
          <a:prstGeom prst="rect">
            <a:avLst/>
          </a:prstGeom>
        </p:spPr>
      </p:pic>
      <p:pic>
        <p:nvPicPr>
          <p:cNvPr id="28" name="Afbeelding 22" descr="Ezel">
            <a:extLst>
              <a:ext uri="{FF2B5EF4-FFF2-40B4-BE49-F238E27FC236}">
                <a16:creationId xmlns:a16="http://schemas.microsoft.com/office/drawing/2014/main" id="{D54B6681-F704-4A3B-B25D-F30551005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6901" y="4177244"/>
            <a:ext cx="567852" cy="567852"/>
          </a:xfrm>
          <a:prstGeom prst="rect">
            <a:avLst/>
          </a:prstGeom>
        </p:spPr>
      </p:pic>
      <p:pic>
        <p:nvPicPr>
          <p:cNvPr id="29" name="Afbeelding 24" descr="Penseel">
            <a:extLst>
              <a:ext uri="{FF2B5EF4-FFF2-40B4-BE49-F238E27FC236}">
                <a16:creationId xmlns:a16="http://schemas.microsoft.com/office/drawing/2014/main" id="{C9DF6016-1B3A-4BE1-8E67-23EA6B941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393939">
            <a:off x="7853290" y="4314610"/>
            <a:ext cx="306928" cy="306928"/>
          </a:xfrm>
          <a:prstGeom prst="rect">
            <a:avLst/>
          </a:prstGeom>
        </p:spPr>
      </p:pic>
      <p:pic>
        <p:nvPicPr>
          <p:cNvPr id="30" name="Afbeelding 20" descr="Gloeilamp">
            <a:extLst>
              <a:ext uri="{FF2B5EF4-FFF2-40B4-BE49-F238E27FC236}">
                <a16:creationId xmlns:a16="http://schemas.microsoft.com/office/drawing/2014/main" id="{CFD15E1D-1A5B-4387-9084-1CEAE537E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84434" y="2628376"/>
            <a:ext cx="648652" cy="648652"/>
          </a:xfrm>
          <a:prstGeom prst="rect">
            <a:avLst/>
          </a:prstGeom>
        </p:spPr>
      </p:pic>
      <p:pic>
        <p:nvPicPr>
          <p:cNvPr id="31" name="Afbeelding 3" descr="Help">
            <a:extLst>
              <a:ext uri="{FF2B5EF4-FFF2-40B4-BE49-F238E27FC236}">
                <a16:creationId xmlns:a16="http://schemas.microsoft.com/office/drawing/2014/main" id="{4714107D-77FE-4B2F-8018-5746C7EAF5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86377" y="2628376"/>
            <a:ext cx="673245" cy="673245"/>
          </a:xfrm>
          <a:prstGeom prst="rect">
            <a:avLst/>
          </a:prstGeom>
        </p:spPr>
      </p:pic>
      <p:sp>
        <p:nvSpPr>
          <p:cNvPr id="2" name="Pijl: rechts 1">
            <a:extLst>
              <a:ext uri="{FF2B5EF4-FFF2-40B4-BE49-F238E27FC236}">
                <a16:creationId xmlns:a16="http://schemas.microsoft.com/office/drawing/2014/main" id="{E6FB043A-50AA-499E-91EE-20C7A5B581D5}"/>
              </a:ext>
            </a:extLst>
          </p:cNvPr>
          <p:cNvSpPr/>
          <p:nvPr/>
        </p:nvSpPr>
        <p:spPr>
          <a:xfrm>
            <a:off x="6759402" y="3282959"/>
            <a:ext cx="1843356" cy="292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7015AA11-9CA4-43E5-92A9-AA110411F6FC}"/>
              </a:ext>
            </a:extLst>
          </p:cNvPr>
          <p:cNvSpPr/>
          <p:nvPr/>
        </p:nvSpPr>
        <p:spPr>
          <a:xfrm>
            <a:off x="7623110" y="2827176"/>
            <a:ext cx="192795" cy="510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Pijl: omlaag 31">
            <a:extLst>
              <a:ext uri="{FF2B5EF4-FFF2-40B4-BE49-F238E27FC236}">
                <a16:creationId xmlns:a16="http://schemas.microsoft.com/office/drawing/2014/main" id="{7B67A0BA-84CD-4984-ACCE-39A3FABF8CAF}"/>
              </a:ext>
            </a:extLst>
          </p:cNvPr>
          <p:cNvSpPr/>
          <p:nvPr/>
        </p:nvSpPr>
        <p:spPr>
          <a:xfrm flipV="1">
            <a:off x="7629292" y="3517640"/>
            <a:ext cx="186613" cy="510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D11E532-E42A-437D-83B3-BEDA8D0DEAC7}"/>
              </a:ext>
            </a:extLst>
          </p:cNvPr>
          <p:cNvSpPr txBox="1"/>
          <p:nvPr/>
        </p:nvSpPr>
        <p:spPr>
          <a:xfrm>
            <a:off x="9401695" y="6325985"/>
            <a:ext cx="248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1B3F95"/>
                </a:solidFill>
                <a:latin typeface="NeoTech" panose="02000506020000020004" pitchFamily="50" charset="0"/>
              </a:rPr>
              <a:t>course</a:t>
            </a:r>
            <a:r>
              <a:rPr lang="en-US" i="1" dirty="0">
                <a:solidFill>
                  <a:srgbClr val="00ADEF"/>
                </a:solidFill>
                <a:latin typeface="NeoTech" panose="02000506020000020004" pitchFamily="50" charset="0"/>
              </a:rPr>
              <a:t>ware.nl</a:t>
            </a:r>
            <a:endParaRPr lang="nl-NL" i="1" dirty="0">
              <a:solidFill>
                <a:srgbClr val="00ADEF"/>
              </a:solidFill>
              <a:latin typeface="NeoTech" panose="02000506020000020004" pitchFamily="50" charset="0"/>
            </a:endParaRPr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20E88B0-03D7-4F90-BE54-E3CC4636A263}"/>
              </a:ext>
            </a:extLst>
          </p:cNvPr>
          <p:cNvCxnSpPr/>
          <p:nvPr/>
        </p:nvCxnSpPr>
        <p:spPr>
          <a:xfrm>
            <a:off x="-149632" y="4405743"/>
            <a:ext cx="2892830" cy="2793076"/>
          </a:xfrm>
          <a:prstGeom prst="line">
            <a:avLst/>
          </a:prstGeom>
          <a:ln>
            <a:solidFill>
              <a:srgbClr val="1B3F95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3D2D05C5-E2C4-42A6-B8AF-A40BE199124A}"/>
              </a:ext>
            </a:extLst>
          </p:cNvPr>
          <p:cNvCxnSpPr/>
          <p:nvPr/>
        </p:nvCxnSpPr>
        <p:spPr>
          <a:xfrm flipV="1">
            <a:off x="-149632" y="-182880"/>
            <a:ext cx="1323914" cy="991402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el 1">
            <a:extLst>
              <a:ext uri="{FF2B5EF4-FFF2-40B4-BE49-F238E27FC236}">
                <a16:creationId xmlns:a16="http://schemas.microsoft.com/office/drawing/2014/main" id="{F4EA2F89-3DC3-4218-B79C-FE979DF465AC}"/>
              </a:ext>
            </a:extLst>
          </p:cNvPr>
          <p:cNvSpPr txBox="1">
            <a:spLocks/>
          </p:cNvSpPr>
          <p:nvPr/>
        </p:nvSpPr>
        <p:spPr>
          <a:xfrm>
            <a:off x="355921" y="1302813"/>
            <a:ext cx="88285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B3F95"/>
                </a:solidFill>
                <a:latin typeface="NeoTech" panose="02000506020000020004" pitchFamily="50" charset="0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chemeClr val="bg1"/>
                </a:solidFill>
                <a:latin typeface="Titillium" panose="00000500000000000000" pitchFamily="50" charset="0"/>
              </a:rPr>
              <a:t>Effect op leren binnen de organisatie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280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fruit&#10;&#10;Automatisch gegenereerde beschrijving">
            <a:extLst>
              <a:ext uri="{FF2B5EF4-FFF2-40B4-BE49-F238E27FC236}">
                <a16:creationId xmlns:a16="http://schemas.microsoft.com/office/drawing/2014/main" id="{42CA23C3-18ED-4F8B-98FC-7CB3B56D8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3800" y1="61677" x2="38400" y2="70359"/>
                        <a14:backgroundMark x1="38400" y1="70359" x2="43600" y2="72754"/>
                        <a14:backgroundMark x1="43600" y1="72754" x2="47600" y2="69461"/>
                        <a14:backgroundMark x1="47600" y1="69461" x2="57600" y2="72455"/>
                        <a14:backgroundMark x1="57600" y1="72455" x2="62000" y2="70659"/>
                        <a14:backgroundMark x1="62000" y1="70659" x2="66800" y2="619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748" y="765633"/>
            <a:ext cx="7974152" cy="5326734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D9A59A57-625B-4078-B38E-76AD2DEC10ED}"/>
              </a:ext>
            </a:extLst>
          </p:cNvPr>
          <p:cNvSpPr txBox="1"/>
          <p:nvPr/>
        </p:nvSpPr>
        <p:spPr>
          <a:xfrm>
            <a:off x="4873550" y="5072909"/>
            <a:ext cx="2931896" cy="200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spc="200" dirty="0" err="1">
                <a:latin typeface="Titillium" charset="0"/>
                <a:ea typeface="Titillium" charset="0"/>
                <a:cs typeface="Titillium" charset="0"/>
              </a:rPr>
              <a:t>brein</a:t>
            </a:r>
            <a:endParaRPr lang="en-US" sz="1600" b="1" spc="200" dirty="0"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4C05F3DB-55DC-4916-BA5F-D162A4221195}"/>
              </a:ext>
            </a:extLst>
          </p:cNvPr>
          <p:cNvCxnSpPr/>
          <p:nvPr/>
        </p:nvCxnSpPr>
        <p:spPr>
          <a:xfrm>
            <a:off x="5993877" y="5419329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>
            <a:extLst>
              <a:ext uri="{FF2B5EF4-FFF2-40B4-BE49-F238E27FC236}">
                <a16:creationId xmlns:a16="http://schemas.microsoft.com/office/drawing/2014/main" id="{4096650C-A8FD-41A4-AC48-CF83EE5FCFBE}"/>
              </a:ext>
            </a:extLst>
          </p:cNvPr>
          <p:cNvSpPr txBox="1"/>
          <p:nvPr/>
        </p:nvSpPr>
        <p:spPr>
          <a:xfrm>
            <a:off x="4782625" y="4759372"/>
            <a:ext cx="2931896" cy="200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spc="200" dirty="0">
                <a:latin typeface="Titillium" charset="0"/>
                <a:ea typeface="Titillium" charset="0"/>
                <a:cs typeface="Titillium" charset="0"/>
              </a:rPr>
              <a:t>Hoe </a:t>
            </a:r>
            <a:r>
              <a:rPr lang="en-US" sz="1600" b="1" spc="200" dirty="0" err="1">
                <a:latin typeface="Titillium" charset="0"/>
                <a:ea typeface="Titillium" charset="0"/>
                <a:cs typeface="Titillium" charset="0"/>
              </a:rPr>
              <a:t>werkt</a:t>
            </a:r>
            <a:r>
              <a:rPr lang="en-US" sz="1600" b="1" spc="200" dirty="0"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600" b="1" spc="200" dirty="0" err="1">
                <a:latin typeface="Titillium" charset="0"/>
                <a:ea typeface="Titillium" charset="0"/>
                <a:cs typeface="Titillium" charset="0"/>
              </a:rPr>
              <a:t>ons</a:t>
            </a:r>
            <a:r>
              <a:rPr lang="en-US" sz="1600" b="1" spc="200" dirty="0">
                <a:latin typeface="Titillium" charset="0"/>
                <a:ea typeface="Titillium" charset="0"/>
                <a:cs typeface="Titillium" charset="0"/>
              </a:rPr>
              <a:t>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9761CED-64C9-4EA1-9AA2-ED5067764645}"/>
              </a:ext>
            </a:extLst>
          </p:cNvPr>
          <p:cNvSpPr txBox="1"/>
          <p:nvPr/>
        </p:nvSpPr>
        <p:spPr>
          <a:xfrm>
            <a:off x="5190083" y="5043631"/>
            <a:ext cx="2931896" cy="200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spc="200" dirty="0">
                <a:latin typeface="Titillium" charset="0"/>
                <a:ea typeface="Titillium" charset="0"/>
                <a:cs typeface="Titillium" charset="0"/>
              </a:rPr>
              <a:t>?</a:t>
            </a:r>
          </a:p>
        </p:txBody>
      </p:sp>
      <p:pic>
        <p:nvPicPr>
          <p:cNvPr id="3" name="Afbeelding 2" descr="Afbeelding met lucht, ongewerveld&#10;&#10;Automatisch gegenereerde beschrijving">
            <a:extLst>
              <a:ext uri="{FF2B5EF4-FFF2-40B4-BE49-F238E27FC236}">
                <a16:creationId xmlns:a16="http://schemas.microsoft.com/office/drawing/2014/main" id="{5AE0CA6A-A7A8-4C91-8885-50FC56864C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527" b="8387"/>
          <a:stretch/>
        </p:blipFill>
        <p:spPr>
          <a:xfrm>
            <a:off x="1010679" y="1612492"/>
            <a:ext cx="4878843" cy="3126656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2A15F03-E8CD-4C1F-A9A5-5D079B1C9AEF}"/>
              </a:ext>
            </a:extLst>
          </p:cNvPr>
          <p:cNvSpPr/>
          <p:nvPr/>
        </p:nvSpPr>
        <p:spPr>
          <a:xfrm>
            <a:off x="6029603" y="3111156"/>
            <a:ext cx="437940" cy="3178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spc="200" dirty="0">
                <a:latin typeface="Titillium" charset="0"/>
                <a:ea typeface="Titillium" charset="0"/>
                <a:cs typeface="Titillium" charset="0"/>
              </a:rPr>
              <a:t>of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202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DB7AA16-9475-4E3A-A1BD-92601E6A4A4B}"/>
              </a:ext>
            </a:extLst>
          </p:cNvPr>
          <p:cNvSpPr/>
          <p:nvPr/>
        </p:nvSpPr>
        <p:spPr>
          <a:xfrm>
            <a:off x="0" y="2194584"/>
            <a:ext cx="12192000" cy="4078083"/>
          </a:xfrm>
          <a:prstGeom prst="rect">
            <a:avLst/>
          </a:prstGeom>
          <a:solidFill>
            <a:srgbClr val="008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 descr="Horloge">
            <a:extLst>
              <a:ext uri="{FF2B5EF4-FFF2-40B4-BE49-F238E27FC236}">
                <a16:creationId xmlns:a16="http://schemas.microsoft.com/office/drawing/2014/main" id="{57B4829B-2645-4BC7-97C1-37849A19B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59478" y="63716"/>
            <a:ext cx="1214582" cy="1214582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1026B1E-C3F3-43CB-A27B-C4D4683DCCA3}"/>
              </a:ext>
            </a:extLst>
          </p:cNvPr>
          <p:cNvSpPr/>
          <p:nvPr/>
        </p:nvSpPr>
        <p:spPr>
          <a:xfrm>
            <a:off x="0" y="1504891"/>
            <a:ext cx="12192000" cy="576705"/>
          </a:xfrm>
          <a:prstGeom prst="rect">
            <a:avLst/>
          </a:prstGeom>
          <a:solidFill>
            <a:srgbClr val="008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BD3FE60-EAEE-4F3B-B721-2EAE2C52D1B1}"/>
              </a:ext>
            </a:extLst>
          </p:cNvPr>
          <p:cNvSpPr txBox="1"/>
          <p:nvPr/>
        </p:nvSpPr>
        <p:spPr>
          <a:xfrm>
            <a:off x="1235704" y="1619886"/>
            <a:ext cx="749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Het leereffect is groter bij noodzaak vanuit de gebruiker - intrinsieke motivatie</a:t>
            </a:r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9D842E97-135F-4AEB-9375-90DC402A8D54}"/>
              </a:ext>
            </a:extLst>
          </p:cNvPr>
          <p:cNvGrpSpPr/>
          <p:nvPr/>
        </p:nvGrpSpPr>
        <p:grpSpPr>
          <a:xfrm>
            <a:off x="687567" y="2371725"/>
            <a:ext cx="2470548" cy="3724275"/>
            <a:chOff x="687567" y="2371725"/>
            <a:chExt cx="2470548" cy="3724275"/>
          </a:xfrm>
        </p:grpSpPr>
        <p:sp>
          <p:nvSpPr>
            <p:cNvPr id="2" name="Rechthoek: afgeronde hoeken 1">
              <a:extLst>
                <a:ext uri="{FF2B5EF4-FFF2-40B4-BE49-F238E27FC236}">
                  <a16:creationId xmlns:a16="http://schemas.microsoft.com/office/drawing/2014/main" id="{C20FB0DB-3001-4074-A993-AD575DE319A4}"/>
                </a:ext>
              </a:extLst>
            </p:cNvPr>
            <p:cNvSpPr/>
            <p:nvPr/>
          </p:nvSpPr>
          <p:spPr>
            <a:xfrm>
              <a:off x="952500" y="2371725"/>
              <a:ext cx="1857375" cy="3724275"/>
            </a:xfrm>
            <a:prstGeom prst="roundRect">
              <a:avLst>
                <a:gd name="adj" fmla="val 8462"/>
              </a:avLst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3E3886C0-0F5A-429A-89BE-0954887D90CB}"/>
                </a:ext>
              </a:extLst>
            </p:cNvPr>
            <p:cNvSpPr/>
            <p:nvPr/>
          </p:nvSpPr>
          <p:spPr>
            <a:xfrm>
              <a:off x="1388104" y="2498783"/>
              <a:ext cx="1065041" cy="10650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932B4B90-6A20-45AD-873E-BABEEBE1625C}"/>
                </a:ext>
              </a:extLst>
            </p:cNvPr>
            <p:cNvSpPr/>
            <p:nvPr/>
          </p:nvSpPr>
          <p:spPr>
            <a:xfrm>
              <a:off x="687567" y="2781742"/>
              <a:ext cx="2470548" cy="492443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nl-NL" sz="2600" b="1" cap="none" spc="0" dirty="0">
                  <a:ln/>
                  <a:solidFill>
                    <a:schemeClr val="accent1"/>
                  </a:solidFill>
                  <a:effectLst/>
                </a:rPr>
                <a:t>NIEUW!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264D73EF-6B5A-4BB5-A1DD-0FB054258104}"/>
                </a:ext>
              </a:extLst>
            </p:cNvPr>
            <p:cNvSpPr txBox="1"/>
            <p:nvPr/>
          </p:nvSpPr>
          <p:spPr>
            <a:xfrm>
              <a:off x="1096278" y="3604368"/>
              <a:ext cx="1570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chemeClr val="bg1"/>
                  </a:solidFill>
                </a:rPr>
                <a:t>Nieuw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2355A9CC-CC81-472F-B947-E2381EDB0D05}"/>
                </a:ext>
              </a:extLst>
            </p:cNvPr>
            <p:cNvSpPr/>
            <p:nvPr/>
          </p:nvSpPr>
          <p:spPr>
            <a:xfrm>
              <a:off x="1058177" y="3865831"/>
              <a:ext cx="175169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400" i="1" dirty="0">
                  <a:solidFill>
                    <a:schemeClr val="bg1">
                      <a:lumMod val="85000"/>
                    </a:schemeClr>
                  </a:solidFill>
                </a:rPr>
                <a:t>Wanneer iemand iets voor de eerste keer moet weten of kunnen.</a:t>
              </a: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5A73AC3C-2DA8-4668-BAF9-2B5158185BA9}"/>
              </a:ext>
            </a:extLst>
          </p:cNvPr>
          <p:cNvGrpSpPr/>
          <p:nvPr/>
        </p:nvGrpSpPr>
        <p:grpSpPr>
          <a:xfrm>
            <a:off x="3098889" y="2371725"/>
            <a:ext cx="1857375" cy="3724275"/>
            <a:chOff x="3098889" y="2371725"/>
            <a:chExt cx="1857375" cy="3724275"/>
          </a:xfrm>
        </p:grpSpPr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D657AD0-6513-4B3D-BB7D-1A143F013615}"/>
                </a:ext>
              </a:extLst>
            </p:cNvPr>
            <p:cNvGrpSpPr/>
            <p:nvPr/>
          </p:nvGrpSpPr>
          <p:grpSpPr>
            <a:xfrm>
              <a:off x="3098889" y="2371725"/>
              <a:ext cx="1857375" cy="3724275"/>
              <a:chOff x="3098889" y="2371725"/>
              <a:chExt cx="1857375" cy="3724275"/>
            </a:xfrm>
          </p:grpSpPr>
          <p:grpSp>
            <p:nvGrpSpPr>
              <p:cNvPr id="3" name="Groep 2">
                <a:extLst>
                  <a:ext uri="{FF2B5EF4-FFF2-40B4-BE49-F238E27FC236}">
                    <a16:creationId xmlns:a16="http://schemas.microsoft.com/office/drawing/2014/main" id="{01059334-C27B-4CB0-A504-FE8C57A13CBB}"/>
                  </a:ext>
                </a:extLst>
              </p:cNvPr>
              <p:cNvGrpSpPr/>
              <p:nvPr/>
            </p:nvGrpSpPr>
            <p:grpSpPr>
              <a:xfrm>
                <a:off x="3098889" y="2371725"/>
                <a:ext cx="1857375" cy="3724275"/>
                <a:chOff x="3098889" y="2371725"/>
                <a:chExt cx="1857375" cy="3724275"/>
              </a:xfrm>
            </p:grpSpPr>
            <p:sp>
              <p:nvSpPr>
                <p:cNvPr id="11" name="Rechthoek: afgeronde hoeken 10">
                  <a:extLst>
                    <a:ext uri="{FF2B5EF4-FFF2-40B4-BE49-F238E27FC236}">
                      <a16:creationId xmlns:a16="http://schemas.microsoft.com/office/drawing/2014/main" id="{A7E9431D-3E4A-4138-B46A-53A733B72850}"/>
                    </a:ext>
                  </a:extLst>
                </p:cNvPr>
                <p:cNvSpPr/>
                <p:nvPr/>
              </p:nvSpPr>
              <p:spPr>
                <a:xfrm>
                  <a:off x="3098889" y="2371725"/>
                  <a:ext cx="1857375" cy="3724275"/>
                </a:xfrm>
                <a:prstGeom prst="roundRect">
                  <a:avLst>
                    <a:gd name="adj" fmla="val 8462"/>
                  </a:avLst>
                </a:prstGeom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" name="Ovaal 15">
                  <a:extLst>
                    <a:ext uri="{FF2B5EF4-FFF2-40B4-BE49-F238E27FC236}">
                      <a16:creationId xmlns:a16="http://schemas.microsoft.com/office/drawing/2014/main" id="{144D116D-8730-4883-804A-253F2F0C47BD}"/>
                    </a:ext>
                  </a:extLst>
                </p:cNvPr>
                <p:cNvSpPr/>
                <p:nvPr/>
              </p:nvSpPr>
              <p:spPr>
                <a:xfrm>
                  <a:off x="3495055" y="2498782"/>
                  <a:ext cx="1065041" cy="10650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9AC9120F-20C8-4DDF-B000-B4E5C5EB5E88}"/>
                    </a:ext>
                  </a:extLst>
                </p:cNvPr>
                <p:cNvSpPr/>
                <p:nvPr/>
              </p:nvSpPr>
              <p:spPr>
                <a:xfrm>
                  <a:off x="3206430" y="3865831"/>
                  <a:ext cx="1749834" cy="11695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nl-NL" sz="1400" i="1" dirty="0">
                      <a:solidFill>
                        <a:schemeClr val="bg1">
                          <a:lumMod val="85000"/>
                        </a:schemeClr>
                      </a:solidFill>
                    </a:rPr>
                    <a:t>Wanneer men de basiskennis bezit, maar er meer nodig is om verder te komen.</a:t>
                  </a:r>
                </a:p>
              </p:txBody>
            </p:sp>
          </p:grpSp>
          <p:sp>
            <p:nvSpPr>
              <p:cNvPr id="35" name="Kruis 34">
                <a:extLst>
                  <a:ext uri="{FF2B5EF4-FFF2-40B4-BE49-F238E27FC236}">
                    <a16:creationId xmlns:a16="http://schemas.microsoft.com/office/drawing/2014/main" id="{39532259-DCC8-44B6-B259-DCC446E4C49D}"/>
                  </a:ext>
                </a:extLst>
              </p:cNvPr>
              <p:cNvSpPr/>
              <p:nvPr/>
            </p:nvSpPr>
            <p:spPr>
              <a:xfrm>
                <a:off x="3730605" y="2742629"/>
                <a:ext cx="590089" cy="590089"/>
              </a:xfrm>
              <a:prstGeom prst="plus">
                <a:avLst>
                  <a:gd name="adj" fmla="val 42756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CE2A764A-8A18-449C-BC21-734A75E9EDC7}"/>
                </a:ext>
              </a:extLst>
            </p:cNvPr>
            <p:cNvSpPr txBox="1"/>
            <p:nvPr/>
          </p:nvSpPr>
          <p:spPr>
            <a:xfrm>
              <a:off x="3244530" y="3604368"/>
              <a:ext cx="1570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chemeClr val="bg1"/>
                  </a:solidFill>
                </a:rPr>
                <a:t>Verdieping</a:t>
              </a:r>
            </a:p>
          </p:txBody>
        </p: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B6DFAB38-65B4-445D-A346-D2D755FC0654}"/>
              </a:ext>
            </a:extLst>
          </p:cNvPr>
          <p:cNvGrpSpPr/>
          <p:nvPr/>
        </p:nvGrpSpPr>
        <p:grpSpPr>
          <a:xfrm>
            <a:off x="5210893" y="2371725"/>
            <a:ext cx="1857375" cy="3724275"/>
            <a:chOff x="5210893" y="2371725"/>
            <a:chExt cx="1857375" cy="3724275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75C92570-9412-4C4D-8864-176775E22CE4}"/>
                </a:ext>
              </a:extLst>
            </p:cNvPr>
            <p:cNvGrpSpPr/>
            <p:nvPr/>
          </p:nvGrpSpPr>
          <p:grpSpPr>
            <a:xfrm>
              <a:off x="5210893" y="2371725"/>
              <a:ext cx="1857375" cy="3724275"/>
              <a:chOff x="5210893" y="2371725"/>
              <a:chExt cx="1857375" cy="3724275"/>
            </a:xfrm>
          </p:grpSpPr>
          <p:sp>
            <p:nvSpPr>
              <p:cNvPr id="12" name="Rechthoek: afgeronde hoeken 11">
                <a:extLst>
                  <a:ext uri="{FF2B5EF4-FFF2-40B4-BE49-F238E27FC236}">
                    <a16:creationId xmlns:a16="http://schemas.microsoft.com/office/drawing/2014/main" id="{32C82B88-3319-4BB2-9F28-FC93E1211DB4}"/>
                  </a:ext>
                </a:extLst>
              </p:cNvPr>
              <p:cNvSpPr/>
              <p:nvPr/>
            </p:nvSpPr>
            <p:spPr>
              <a:xfrm>
                <a:off x="5210893" y="2371725"/>
                <a:ext cx="1857375" cy="3724275"/>
              </a:xfrm>
              <a:prstGeom prst="roundRect">
                <a:avLst>
                  <a:gd name="adj" fmla="val 8462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AAC7C29F-4E2C-4A6F-A717-1CD3BA1E301D}"/>
                  </a:ext>
                </a:extLst>
              </p:cNvPr>
              <p:cNvSpPr/>
              <p:nvPr/>
            </p:nvSpPr>
            <p:spPr>
              <a:xfrm>
                <a:off x="5607059" y="2498781"/>
                <a:ext cx="1065041" cy="10650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2E8016FA-ABFE-435C-BFD3-AADE942E4658}"/>
                  </a:ext>
                </a:extLst>
              </p:cNvPr>
              <p:cNvSpPr/>
              <p:nvPr/>
            </p:nvSpPr>
            <p:spPr>
              <a:xfrm>
                <a:off x="5318318" y="3865831"/>
                <a:ext cx="1749950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1400" i="1" dirty="0">
                    <a:solidFill>
                      <a:schemeClr val="bg1">
                        <a:lumMod val="85000"/>
                      </a:schemeClr>
                    </a:solidFill>
                  </a:rPr>
                  <a:t>Wanneer mensen het geleerde in de praktijk moeten brengen, maar nog niet kundig zijn.</a:t>
                </a:r>
              </a:p>
            </p:txBody>
          </p:sp>
          <p:pic>
            <p:nvPicPr>
              <p:cNvPr id="39" name="Afbeelding 38" descr="Hamer">
                <a:extLst>
                  <a:ext uri="{FF2B5EF4-FFF2-40B4-BE49-F238E27FC236}">
                    <a16:creationId xmlns:a16="http://schemas.microsoft.com/office/drawing/2014/main" id="{3481F02D-60D4-4EF5-B981-6B8674C10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752929" y="2618085"/>
                <a:ext cx="773300" cy="773300"/>
              </a:xfrm>
              <a:prstGeom prst="rect">
                <a:avLst/>
              </a:prstGeom>
            </p:spPr>
          </p:pic>
        </p:grp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472EEF63-94C7-45FB-A250-A0A601A9732D}"/>
                </a:ext>
              </a:extLst>
            </p:cNvPr>
            <p:cNvSpPr txBox="1"/>
            <p:nvPr/>
          </p:nvSpPr>
          <p:spPr>
            <a:xfrm>
              <a:off x="5356418" y="3604368"/>
              <a:ext cx="1570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chemeClr val="bg1"/>
                  </a:solidFill>
                </a:rPr>
                <a:t>Toepassen</a:t>
              </a:r>
            </a:p>
          </p:txBody>
        </p: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DA064DB9-21BE-4A4D-84F7-F000D415E9A6}"/>
              </a:ext>
            </a:extLst>
          </p:cNvPr>
          <p:cNvGrpSpPr/>
          <p:nvPr/>
        </p:nvGrpSpPr>
        <p:grpSpPr>
          <a:xfrm>
            <a:off x="9434901" y="2371725"/>
            <a:ext cx="1911819" cy="3724275"/>
            <a:chOff x="9434901" y="2371725"/>
            <a:chExt cx="1911819" cy="3724275"/>
          </a:xfrm>
        </p:grpSpPr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20633882-9ED7-40E0-8A84-C28F336A7BF2}"/>
                </a:ext>
              </a:extLst>
            </p:cNvPr>
            <p:cNvSpPr/>
            <p:nvPr/>
          </p:nvSpPr>
          <p:spPr>
            <a:xfrm>
              <a:off x="9434901" y="2371725"/>
              <a:ext cx="1857375" cy="3724275"/>
            </a:xfrm>
            <a:prstGeom prst="roundRect">
              <a:avLst>
                <a:gd name="adj" fmla="val 8462"/>
              </a:avLst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4B4A84B5-EED9-47AB-8AAF-E3F2013E58A5}"/>
                </a:ext>
              </a:extLst>
            </p:cNvPr>
            <p:cNvSpPr/>
            <p:nvPr/>
          </p:nvSpPr>
          <p:spPr>
            <a:xfrm>
              <a:off x="9871245" y="2498781"/>
              <a:ext cx="1065041" cy="10650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D81AB26D-3FA5-4305-9CF1-AAF6CC3A0FCF}"/>
                </a:ext>
              </a:extLst>
            </p:cNvPr>
            <p:cNvSpPr txBox="1"/>
            <p:nvPr/>
          </p:nvSpPr>
          <p:spPr>
            <a:xfrm>
              <a:off x="9624500" y="3560967"/>
              <a:ext cx="1570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chemeClr val="bg1"/>
                  </a:solidFill>
                </a:rPr>
                <a:t>Verandering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A3E051A-6A77-4B1C-A2EB-8073BB265774}"/>
                </a:ext>
              </a:extLst>
            </p:cNvPr>
            <p:cNvSpPr/>
            <p:nvPr/>
          </p:nvSpPr>
          <p:spPr>
            <a:xfrm>
              <a:off x="9586400" y="3822430"/>
              <a:ext cx="176032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400" i="1" dirty="0">
                  <a:solidFill>
                    <a:schemeClr val="bg1">
                      <a:lumMod val="85000"/>
                    </a:schemeClr>
                  </a:solidFill>
                </a:rPr>
                <a:t>Wanneer iets verandert, waardoor oude kennis en kunde niet meer toepasbaar is.</a:t>
              </a:r>
            </a:p>
          </p:txBody>
        </p:sp>
        <p:sp>
          <p:nvSpPr>
            <p:cNvPr id="10" name="Gelijkbenige driehoek 9">
              <a:extLst>
                <a:ext uri="{FF2B5EF4-FFF2-40B4-BE49-F238E27FC236}">
                  <a16:creationId xmlns:a16="http://schemas.microsoft.com/office/drawing/2014/main" id="{C8F2E877-7159-47C8-93A2-CAD1BA5A2F88}"/>
                </a:ext>
              </a:extLst>
            </p:cNvPr>
            <p:cNvSpPr/>
            <p:nvPr/>
          </p:nvSpPr>
          <p:spPr>
            <a:xfrm>
              <a:off x="10020301" y="2867467"/>
              <a:ext cx="285750" cy="322906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9D43BF9-C6D0-457E-85DF-4C49686EFB97}"/>
                </a:ext>
              </a:extLst>
            </p:cNvPr>
            <p:cNvSpPr/>
            <p:nvPr/>
          </p:nvSpPr>
          <p:spPr>
            <a:xfrm>
              <a:off x="10493381" y="2876992"/>
              <a:ext cx="281940" cy="32290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4" name="Rechte verbindingslijn met pijl 33">
              <a:extLst>
                <a:ext uri="{FF2B5EF4-FFF2-40B4-BE49-F238E27FC236}">
                  <a16:creationId xmlns:a16="http://schemas.microsoft.com/office/drawing/2014/main" id="{00182C3A-E110-415D-90F4-193EA113F4CE}"/>
                </a:ext>
              </a:extLst>
            </p:cNvPr>
            <p:cNvCxnSpPr/>
            <p:nvPr/>
          </p:nvCxnSpPr>
          <p:spPr>
            <a:xfrm>
              <a:off x="10306051" y="3024543"/>
              <a:ext cx="1514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7EA57257-490B-45E1-992C-E8915E700B8A}"/>
              </a:ext>
            </a:extLst>
          </p:cNvPr>
          <p:cNvGrpSpPr/>
          <p:nvPr/>
        </p:nvGrpSpPr>
        <p:grpSpPr>
          <a:xfrm>
            <a:off x="7322897" y="2371725"/>
            <a:ext cx="1895475" cy="3724275"/>
            <a:chOff x="7322897" y="2371725"/>
            <a:chExt cx="1895475" cy="3724275"/>
          </a:xfrm>
        </p:grpSpPr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7315C7A3-FAB9-4AC6-A729-E97044D6ED84}"/>
                </a:ext>
              </a:extLst>
            </p:cNvPr>
            <p:cNvSpPr/>
            <p:nvPr/>
          </p:nvSpPr>
          <p:spPr>
            <a:xfrm>
              <a:off x="7322897" y="2371725"/>
              <a:ext cx="1857375" cy="3724275"/>
            </a:xfrm>
            <a:prstGeom prst="roundRect">
              <a:avLst>
                <a:gd name="adj" fmla="val 8462"/>
              </a:avLst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EE7F8E6-98DA-46A0-9413-F1CF747E9463}"/>
                </a:ext>
              </a:extLst>
            </p:cNvPr>
            <p:cNvSpPr/>
            <p:nvPr/>
          </p:nvSpPr>
          <p:spPr>
            <a:xfrm>
              <a:off x="7719063" y="2498782"/>
              <a:ext cx="1065041" cy="10650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2D34894A-8AAC-4C05-AA0E-E143A5F02992}"/>
                </a:ext>
              </a:extLst>
            </p:cNvPr>
            <p:cNvSpPr txBox="1"/>
            <p:nvPr/>
          </p:nvSpPr>
          <p:spPr>
            <a:xfrm>
              <a:off x="7491782" y="3604368"/>
              <a:ext cx="1570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chemeClr val="bg1"/>
                  </a:solidFill>
                </a:rPr>
                <a:t>Oplossen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01BBE3FD-7397-498C-A84A-13FFB91DA9A6}"/>
                </a:ext>
              </a:extLst>
            </p:cNvPr>
            <p:cNvSpPr/>
            <p:nvPr/>
          </p:nvSpPr>
          <p:spPr>
            <a:xfrm>
              <a:off x="7453682" y="3865831"/>
              <a:ext cx="176469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400" i="1" dirty="0">
                  <a:solidFill>
                    <a:schemeClr val="bg1">
                      <a:lumMod val="85000"/>
                    </a:schemeClr>
                  </a:solidFill>
                </a:rPr>
                <a:t>Wanneer een probleem opgelost moet worden omdat iets anders werkt dan verwacht.</a:t>
              </a:r>
            </a:p>
          </p:txBody>
        </p:sp>
        <p:pic>
          <p:nvPicPr>
            <p:cNvPr id="37" name="Afbeelding 36" descr="Puzzel">
              <a:extLst>
                <a:ext uri="{FF2B5EF4-FFF2-40B4-BE49-F238E27FC236}">
                  <a16:creationId xmlns:a16="http://schemas.microsoft.com/office/drawing/2014/main" id="{94AD73DF-1E1D-4B66-BA00-99BEA793B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94383" y="2582693"/>
              <a:ext cx="914400" cy="914400"/>
            </a:xfrm>
            <a:prstGeom prst="rect">
              <a:avLst/>
            </a:prstGeom>
          </p:spPr>
        </p:pic>
      </p:grpSp>
      <p:sp>
        <p:nvSpPr>
          <p:cNvPr id="43" name="Tekstvak 42">
            <a:extLst>
              <a:ext uri="{FF2B5EF4-FFF2-40B4-BE49-F238E27FC236}">
                <a16:creationId xmlns:a16="http://schemas.microsoft.com/office/drawing/2014/main" id="{FA7B0B4C-719B-4822-BA7A-B4318AA24AB9}"/>
              </a:ext>
            </a:extLst>
          </p:cNvPr>
          <p:cNvSpPr txBox="1"/>
          <p:nvPr/>
        </p:nvSpPr>
        <p:spPr>
          <a:xfrm>
            <a:off x="3206430" y="314022"/>
            <a:ext cx="8307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5 </a:t>
            </a:r>
            <a:r>
              <a:rPr lang="nl-NL" sz="44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Moments</a:t>
            </a:r>
            <a:r>
              <a:rPr lang="nl-NL" sz="44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 of </a:t>
            </a:r>
            <a:r>
              <a:rPr lang="nl-NL" sz="44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Need</a:t>
            </a:r>
            <a:endParaRPr lang="nl-NL" sz="36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63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laptop, computer, persoon, binnen&#10;&#10;Beschrijving is gegenereerd met zeer hoge betrouwbaarheid">
            <a:extLst>
              <a:ext uri="{FF2B5EF4-FFF2-40B4-BE49-F238E27FC236}">
                <a16:creationId xmlns:a16="http://schemas.microsoft.com/office/drawing/2014/main" id="{809073FE-E794-4937-8E8E-2A7BEEC51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9" b="25064"/>
          <a:stretch/>
        </p:blipFill>
        <p:spPr>
          <a:xfrm>
            <a:off x="70129" y="913357"/>
            <a:ext cx="12173427" cy="5076896"/>
          </a:xfrm>
          <a:prstGeom prst="rect">
            <a:avLst/>
          </a:prstGeom>
        </p:spPr>
      </p:pic>
      <p:sp>
        <p:nvSpPr>
          <p:cNvPr id="33" name="Rectangle 3">
            <a:extLst>
              <a:ext uri="{FF2B5EF4-FFF2-40B4-BE49-F238E27FC236}">
                <a16:creationId xmlns:a16="http://schemas.microsoft.com/office/drawing/2014/main" id="{606A1EC0-8A6D-47DF-AB89-405C239945ED}"/>
              </a:ext>
            </a:extLst>
          </p:cNvPr>
          <p:cNvSpPr/>
          <p:nvPr/>
        </p:nvSpPr>
        <p:spPr>
          <a:xfrm>
            <a:off x="0" y="913357"/>
            <a:ext cx="12192000" cy="5076896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AutoShape 3"/>
          <p:cNvSpPr>
            <a:spLocks/>
          </p:cNvSpPr>
          <p:nvPr/>
        </p:nvSpPr>
        <p:spPr bwMode="auto">
          <a:xfrm>
            <a:off x="6481546" y="762000"/>
            <a:ext cx="2415395" cy="241539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>
                <a:alpha val="20000"/>
              </a:schemeClr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12058" y="2039762"/>
            <a:ext cx="1754372" cy="298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JUST IN TIME BESCHIKBAAR</a:t>
            </a:r>
          </a:p>
        </p:txBody>
      </p:sp>
      <p:sp>
        <p:nvSpPr>
          <p:cNvPr id="11" name="AutoShape 3"/>
          <p:cNvSpPr>
            <a:spLocks/>
          </p:cNvSpPr>
          <p:nvPr/>
        </p:nvSpPr>
        <p:spPr bwMode="auto">
          <a:xfrm>
            <a:off x="6481546" y="3680608"/>
            <a:ext cx="2415395" cy="241539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>
                <a:alpha val="20000"/>
              </a:schemeClr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12058" y="4958370"/>
            <a:ext cx="1754372" cy="298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PASSENDE LEERVORM</a:t>
            </a:r>
          </a:p>
        </p:txBody>
      </p:sp>
      <p:sp>
        <p:nvSpPr>
          <p:cNvPr id="19" name="AutoShape 3"/>
          <p:cNvSpPr>
            <a:spLocks/>
          </p:cNvSpPr>
          <p:nvPr/>
        </p:nvSpPr>
        <p:spPr bwMode="auto">
          <a:xfrm>
            <a:off x="4674517" y="2221304"/>
            <a:ext cx="2415395" cy="241539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>
                <a:alpha val="20000"/>
              </a:schemeClr>
            </a:solidFill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05029" y="3499066"/>
            <a:ext cx="1754372" cy="1503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LEERBEHOEFTE</a:t>
            </a:r>
          </a:p>
        </p:txBody>
      </p:sp>
      <p:sp>
        <p:nvSpPr>
          <p:cNvPr id="23" name="AutoShape 3"/>
          <p:cNvSpPr>
            <a:spLocks/>
          </p:cNvSpPr>
          <p:nvPr/>
        </p:nvSpPr>
        <p:spPr bwMode="auto">
          <a:xfrm>
            <a:off x="8272246" y="2221304"/>
            <a:ext cx="2415395" cy="2415392"/>
          </a:xfrm>
          <a:custGeom>
            <a:avLst/>
            <a:gdLst/>
            <a:ahLst/>
            <a:cxnLst/>
            <a:rect l="0" t="0" r="r" b="b"/>
            <a:pathLst>
              <a:path w="20465" h="20465">
                <a:moveTo>
                  <a:pt x="18764" y="6107"/>
                </a:moveTo>
                <a:cubicBezTo>
                  <a:pt x="21033" y="8376"/>
                  <a:pt x="21033" y="12090"/>
                  <a:pt x="18764" y="14359"/>
                </a:cubicBezTo>
                <a:lnTo>
                  <a:pt x="14359" y="18764"/>
                </a:lnTo>
                <a:cubicBezTo>
                  <a:pt x="12090" y="21033"/>
                  <a:pt x="8376" y="21033"/>
                  <a:pt x="6107" y="18764"/>
                </a:cubicBezTo>
                <a:lnTo>
                  <a:pt x="1702" y="14359"/>
                </a:lnTo>
                <a:cubicBezTo>
                  <a:pt x="-567" y="12090"/>
                  <a:pt x="-567" y="8376"/>
                  <a:pt x="1702" y="6107"/>
                </a:cubicBezTo>
                <a:lnTo>
                  <a:pt x="6107" y="1702"/>
                </a:lnTo>
                <a:cubicBezTo>
                  <a:pt x="8376" y="-567"/>
                  <a:pt x="12090" y="-567"/>
                  <a:pt x="14359" y="1702"/>
                </a:cubicBezTo>
                <a:lnTo>
                  <a:pt x="18764" y="6107"/>
                </a:lnTo>
                <a:close/>
                <a:moveTo>
                  <a:pt x="18764" y="6107"/>
                </a:moveTo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tx1">
                <a:alpha val="20000"/>
              </a:schemeClr>
            </a:solidFill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602758" y="3499066"/>
            <a:ext cx="1754372" cy="1503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RESULTAAT</a:t>
            </a:r>
          </a:p>
        </p:txBody>
      </p:sp>
      <p:pic>
        <p:nvPicPr>
          <p:cNvPr id="22" name="Afbeelding 2" descr="Horloge">
            <a:extLst>
              <a:ext uri="{FF2B5EF4-FFF2-40B4-BE49-F238E27FC236}">
                <a16:creationId xmlns:a16="http://schemas.microsoft.com/office/drawing/2014/main" id="{F6EC0331-997C-4BC4-91B4-36BE6ABBB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7390" y="1213684"/>
            <a:ext cx="663024" cy="663024"/>
          </a:xfrm>
          <a:prstGeom prst="rect">
            <a:avLst/>
          </a:prstGeom>
        </p:spPr>
      </p:pic>
      <p:pic>
        <p:nvPicPr>
          <p:cNvPr id="28" name="Afbeelding 22" descr="Ezel">
            <a:extLst>
              <a:ext uri="{FF2B5EF4-FFF2-40B4-BE49-F238E27FC236}">
                <a16:creationId xmlns:a16="http://schemas.microsoft.com/office/drawing/2014/main" id="{D54B6681-F704-4A3B-B25D-F30551005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6901" y="4177244"/>
            <a:ext cx="567852" cy="567852"/>
          </a:xfrm>
          <a:prstGeom prst="rect">
            <a:avLst/>
          </a:prstGeom>
        </p:spPr>
      </p:pic>
      <p:pic>
        <p:nvPicPr>
          <p:cNvPr id="29" name="Afbeelding 24" descr="Penseel">
            <a:extLst>
              <a:ext uri="{FF2B5EF4-FFF2-40B4-BE49-F238E27FC236}">
                <a16:creationId xmlns:a16="http://schemas.microsoft.com/office/drawing/2014/main" id="{C9DF6016-1B3A-4BE1-8E67-23EA6B941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393939">
            <a:off x="7853290" y="4314610"/>
            <a:ext cx="306928" cy="306928"/>
          </a:xfrm>
          <a:prstGeom prst="rect">
            <a:avLst/>
          </a:prstGeom>
        </p:spPr>
      </p:pic>
      <p:pic>
        <p:nvPicPr>
          <p:cNvPr id="30" name="Afbeelding 20" descr="Gloeilamp">
            <a:extLst>
              <a:ext uri="{FF2B5EF4-FFF2-40B4-BE49-F238E27FC236}">
                <a16:creationId xmlns:a16="http://schemas.microsoft.com/office/drawing/2014/main" id="{CFD15E1D-1A5B-4387-9084-1CEAE537E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84434" y="2628376"/>
            <a:ext cx="648652" cy="648652"/>
          </a:xfrm>
          <a:prstGeom prst="rect">
            <a:avLst/>
          </a:prstGeom>
        </p:spPr>
      </p:pic>
      <p:pic>
        <p:nvPicPr>
          <p:cNvPr id="31" name="Afbeelding 3" descr="Help">
            <a:extLst>
              <a:ext uri="{FF2B5EF4-FFF2-40B4-BE49-F238E27FC236}">
                <a16:creationId xmlns:a16="http://schemas.microsoft.com/office/drawing/2014/main" id="{4714107D-77FE-4B2F-8018-5746C7EAF5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86377" y="2628376"/>
            <a:ext cx="673245" cy="673245"/>
          </a:xfrm>
          <a:prstGeom prst="rect">
            <a:avLst/>
          </a:prstGeom>
        </p:spPr>
      </p:pic>
      <p:sp>
        <p:nvSpPr>
          <p:cNvPr id="2" name="Pijl: rechts 1">
            <a:extLst>
              <a:ext uri="{FF2B5EF4-FFF2-40B4-BE49-F238E27FC236}">
                <a16:creationId xmlns:a16="http://schemas.microsoft.com/office/drawing/2014/main" id="{E6FB043A-50AA-499E-91EE-20C7A5B581D5}"/>
              </a:ext>
            </a:extLst>
          </p:cNvPr>
          <p:cNvSpPr/>
          <p:nvPr/>
        </p:nvSpPr>
        <p:spPr>
          <a:xfrm>
            <a:off x="6759402" y="3282959"/>
            <a:ext cx="1843356" cy="292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7015AA11-9CA4-43E5-92A9-AA110411F6FC}"/>
              </a:ext>
            </a:extLst>
          </p:cNvPr>
          <p:cNvSpPr/>
          <p:nvPr/>
        </p:nvSpPr>
        <p:spPr>
          <a:xfrm>
            <a:off x="7623110" y="2827176"/>
            <a:ext cx="192795" cy="510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Pijl: omlaag 31">
            <a:extLst>
              <a:ext uri="{FF2B5EF4-FFF2-40B4-BE49-F238E27FC236}">
                <a16:creationId xmlns:a16="http://schemas.microsoft.com/office/drawing/2014/main" id="{7B67A0BA-84CD-4984-ACCE-39A3FABF8CAF}"/>
              </a:ext>
            </a:extLst>
          </p:cNvPr>
          <p:cNvSpPr/>
          <p:nvPr/>
        </p:nvSpPr>
        <p:spPr>
          <a:xfrm flipV="1">
            <a:off x="7629292" y="3517640"/>
            <a:ext cx="186613" cy="510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D11E532-E42A-437D-83B3-BEDA8D0DEAC7}"/>
              </a:ext>
            </a:extLst>
          </p:cNvPr>
          <p:cNvSpPr txBox="1"/>
          <p:nvPr/>
        </p:nvSpPr>
        <p:spPr>
          <a:xfrm>
            <a:off x="9401695" y="6325985"/>
            <a:ext cx="248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1B3F95"/>
                </a:solidFill>
                <a:latin typeface="NeoTech" panose="02000506020000020004" pitchFamily="50" charset="0"/>
              </a:rPr>
              <a:t>course</a:t>
            </a:r>
            <a:r>
              <a:rPr lang="en-US" i="1" dirty="0">
                <a:solidFill>
                  <a:srgbClr val="00ADEF"/>
                </a:solidFill>
                <a:latin typeface="NeoTech" panose="02000506020000020004" pitchFamily="50" charset="0"/>
              </a:rPr>
              <a:t>ware.nl</a:t>
            </a:r>
            <a:endParaRPr lang="nl-NL" i="1" dirty="0">
              <a:solidFill>
                <a:srgbClr val="00ADEF"/>
              </a:solidFill>
              <a:latin typeface="NeoTech" panose="02000506020000020004" pitchFamily="50" charset="0"/>
            </a:endParaRPr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20E88B0-03D7-4F90-BE54-E3CC4636A263}"/>
              </a:ext>
            </a:extLst>
          </p:cNvPr>
          <p:cNvCxnSpPr/>
          <p:nvPr/>
        </p:nvCxnSpPr>
        <p:spPr>
          <a:xfrm>
            <a:off x="-149632" y="4405743"/>
            <a:ext cx="2892830" cy="2793076"/>
          </a:xfrm>
          <a:prstGeom prst="line">
            <a:avLst/>
          </a:prstGeom>
          <a:ln>
            <a:solidFill>
              <a:srgbClr val="1B3F95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3D2D05C5-E2C4-42A6-B8AF-A40BE199124A}"/>
              </a:ext>
            </a:extLst>
          </p:cNvPr>
          <p:cNvCxnSpPr/>
          <p:nvPr/>
        </p:nvCxnSpPr>
        <p:spPr>
          <a:xfrm flipV="1">
            <a:off x="-149632" y="-182880"/>
            <a:ext cx="1323914" cy="991402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el 1">
            <a:extLst>
              <a:ext uri="{FF2B5EF4-FFF2-40B4-BE49-F238E27FC236}">
                <a16:creationId xmlns:a16="http://schemas.microsoft.com/office/drawing/2014/main" id="{F4EA2F89-3DC3-4218-B79C-FE979DF465AC}"/>
              </a:ext>
            </a:extLst>
          </p:cNvPr>
          <p:cNvSpPr txBox="1">
            <a:spLocks/>
          </p:cNvSpPr>
          <p:nvPr/>
        </p:nvSpPr>
        <p:spPr>
          <a:xfrm>
            <a:off x="680247" y="174897"/>
            <a:ext cx="88285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B3F95"/>
                </a:solidFill>
                <a:latin typeface="NeoTech" panose="02000506020000020004" pitchFamily="50" charset="0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0070C0"/>
                </a:solidFill>
                <a:latin typeface="Titillium" panose="00000500000000000000" pitchFamily="50" charset="0"/>
              </a:rPr>
              <a:t>Reflectie</a:t>
            </a:r>
          </a:p>
        </p:txBody>
      </p:sp>
      <p:grpSp>
        <p:nvGrpSpPr>
          <p:cNvPr id="25" name="Groep 24">
            <a:extLst>
              <a:ext uri="{FF2B5EF4-FFF2-40B4-BE49-F238E27FC236}">
                <a16:creationId xmlns:a16="http://schemas.microsoft.com/office/drawing/2014/main" id="{D1C44493-BF2C-452B-971E-18FF9FE81D4B}"/>
              </a:ext>
            </a:extLst>
          </p:cNvPr>
          <p:cNvGrpSpPr/>
          <p:nvPr/>
        </p:nvGrpSpPr>
        <p:grpSpPr>
          <a:xfrm>
            <a:off x="598131" y="1702346"/>
            <a:ext cx="3233874" cy="3360007"/>
            <a:chOff x="1188839" y="3460230"/>
            <a:chExt cx="3233874" cy="3360007"/>
          </a:xfrm>
        </p:grpSpPr>
        <p:sp>
          <p:nvSpPr>
            <p:cNvPr id="26" name="AutoShape 2">
              <a:extLst>
                <a:ext uri="{FF2B5EF4-FFF2-40B4-BE49-F238E27FC236}">
                  <a16:creationId xmlns:a16="http://schemas.microsoft.com/office/drawing/2014/main" id="{84D297C1-B2CB-4F06-B3AD-FF49EFEA1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839" y="3460230"/>
              <a:ext cx="3233874" cy="3360007"/>
            </a:xfrm>
            <a:custGeom>
              <a:avLst/>
              <a:gdLst/>
              <a:ahLst/>
              <a:cxnLst/>
              <a:rect l="0" t="0" r="r" b="b"/>
              <a:pathLst>
                <a:path w="21600" h="21251">
                  <a:moveTo>
                    <a:pt x="0" y="7472"/>
                  </a:moveTo>
                  <a:cubicBezTo>
                    <a:pt x="0" y="6079"/>
                    <a:pt x="1085" y="4368"/>
                    <a:pt x="2412" y="3670"/>
                  </a:cubicBezTo>
                  <a:lnTo>
                    <a:pt x="8389" y="523"/>
                  </a:lnTo>
                  <a:cubicBezTo>
                    <a:pt x="9715" y="-175"/>
                    <a:pt x="11885" y="-175"/>
                    <a:pt x="13211" y="523"/>
                  </a:cubicBezTo>
                  <a:lnTo>
                    <a:pt x="19188" y="3670"/>
                  </a:lnTo>
                  <a:cubicBezTo>
                    <a:pt x="20515" y="4368"/>
                    <a:pt x="21600" y="6079"/>
                    <a:pt x="21600" y="7472"/>
                  </a:cubicBezTo>
                  <a:lnTo>
                    <a:pt x="21600" y="13778"/>
                  </a:lnTo>
                  <a:cubicBezTo>
                    <a:pt x="21600" y="15171"/>
                    <a:pt x="20515" y="16882"/>
                    <a:pt x="19188" y="17580"/>
                  </a:cubicBezTo>
                  <a:lnTo>
                    <a:pt x="13211" y="20727"/>
                  </a:lnTo>
                  <a:cubicBezTo>
                    <a:pt x="11885" y="21425"/>
                    <a:pt x="9715" y="21425"/>
                    <a:pt x="8389" y="20727"/>
                  </a:cubicBezTo>
                  <a:lnTo>
                    <a:pt x="2412" y="17580"/>
                  </a:lnTo>
                  <a:cubicBezTo>
                    <a:pt x="1085" y="16882"/>
                    <a:pt x="0" y="15171"/>
                    <a:pt x="0" y="13778"/>
                  </a:cubicBezTo>
                  <a:lnTo>
                    <a:pt x="0" y="7472"/>
                  </a:lnTo>
                  <a:close/>
                  <a:moveTo>
                    <a:pt x="0" y="7472"/>
                  </a:moveTo>
                </a:path>
              </a:pathLst>
            </a:custGeom>
            <a:solidFill>
              <a:srgbClr val="00ADE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lt1"/>
                </a:solidFill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F5867B1B-E492-4CB6-A12D-536BD153CF7C}"/>
                </a:ext>
              </a:extLst>
            </p:cNvPr>
            <p:cNvSpPr/>
            <p:nvPr/>
          </p:nvSpPr>
          <p:spPr>
            <a:xfrm>
              <a:off x="1439439" y="4079615"/>
              <a:ext cx="278206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4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Wat is jouw take </a:t>
              </a:r>
              <a:r>
                <a:rPr lang="nl-NL" sz="40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away</a:t>
              </a:r>
              <a:r>
                <a:rPr lang="nl-NL" sz="4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12622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Afbeelding met object&#10;&#10;Beschrijving is gegenereerd met hoge betrouwbaarheid">
            <a:extLst>
              <a:ext uri="{FF2B5EF4-FFF2-40B4-BE49-F238E27FC236}">
                <a16:creationId xmlns:a16="http://schemas.microsoft.com/office/drawing/2014/main" id="{5E4F1887-40FA-44E3-9119-933C15C4339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r="9503"/>
          <a:stretch>
            <a:fillRect/>
          </a:stretch>
        </p:blipFill>
        <p:spPr>
          <a:xfrm>
            <a:off x="1325281" y="-1"/>
            <a:ext cx="5195129" cy="4674887"/>
          </a:xfrm>
        </p:spPr>
      </p:pic>
      <p:pic>
        <p:nvPicPr>
          <p:cNvPr id="7" name="Tijdelijke aanduiding voor afbeelding 6" descr="Afbeelding met object&#10;&#10;Beschrijving is gegenereerd met hoge betrouwbaarheid">
            <a:extLst>
              <a:ext uri="{FF2B5EF4-FFF2-40B4-BE49-F238E27FC236}">
                <a16:creationId xmlns:a16="http://schemas.microsoft.com/office/drawing/2014/main" id="{61D67E46-3D77-4E45-9C7F-E94D3A2041D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r="14493"/>
          <a:stretch>
            <a:fillRect/>
          </a:stretch>
        </p:blipFill>
        <p:spPr/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ED8D25D-7351-4DE5-954E-CB631E64DC31}"/>
              </a:ext>
            </a:extLst>
          </p:cNvPr>
          <p:cNvSpPr txBox="1">
            <a:spLocks/>
          </p:cNvSpPr>
          <p:nvPr/>
        </p:nvSpPr>
        <p:spPr>
          <a:xfrm>
            <a:off x="1325281" y="54534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nl-NL" sz="2800" b="1" dirty="0">
                <a:solidFill>
                  <a:srgbClr val="1B3F9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Zijn er vragen?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508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9000">
                <a:schemeClr val="accent2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01388" y="2904021"/>
            <a:ext cx="5589224" cy="112708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spc="600" dirty="0" err="1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Bedankt</a:t>
            </a:r>
            <a:r>
              <a:rPr lang="en-US" sz="4400" spc="600" dirty="0">
                <a:latin typeface="Segoe UI" panose="020B0502040204020203" pitchFamily="34" charset="0"/>
                <a:ea typeface="Titillium" charset="0"/>
                <a:cs typeface="Segoe UI" panose="020B0502040204020203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815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39B6E8-8491-4BFB-98F2-752D7D89F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506" y="682768"/>
            <a:ext cx="8026988" cy="5492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615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FB9B758-21BD-407A-96D1-CE89185217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7" t="3576" r="2986" b="3565"/>
          <a:stretch/>
        </p:blipFill>
        <p:spPr>
          <a:xfrm>
            <a:off x="1781850" y="552634"/>
            <a:ext cx="6966270" cy="6211960"/>
          </a:xfrm>
          <a:prstGeom prst="rect">
            <a:avLst/>
          </a:prstGeom>
          <a:ln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16ED1D8-3C29-4E4E-9D87-E35D5C32939D}"/>
              </a:ext>
            </a:extLst>
          </p:cNvPr>
          <p:cNvSpPr txBox="1"/>
          <p:nvPr/>
        </p:nvSpPr>
        <p:spPr>
          <a:xfrm>
            <a:off x="1434659" y="1114746"/>
            <a:ext cx="2811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Micro-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learning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cxnSp>
        <p:nvCxnSpPr>
          <p:cNvPr id="16" name="Straight Connector 5">
            <a:extLst>
              <a:ext uri="{FF2B5EF4-FFF2-40B4-BE49-F238E27FC236}">
                <a16:creationId xmlns:a16="http://schemas.microsoft.com/office/drawing/2014/main" id="{AA07C274-B416-4E6D-A2A9-A342B9A7DBB5}"/>
              </a:ext>
            </a:extLst>
          </p:cNvPr>
          <p:cNvCxnSpPr>
            <a:cxnSpLocks/>
          </p:cNvCxnSpPr>
          <p:nvPr/>
        </p:nvCxnSpPr>
        <p:spPr>
          <a:xfrm>
            <a:off x="8165324" y="2211948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>
            <a:extLst>
              <a:ext uri="{FF2B5EF4-FFF2-40B4-BE49-F238E27FC236}">
                <a16:creationId xmlns:a16="http://schemas.microsoft.com/office/drawing/2014/main" id="{C2EC41EC-D3B1-473E-8E07-01E08CF85AAA}"/>
              </a:ext>
            </a:extLst>
          </p:cNvPr>
          <p:cNvSpPr txBox="1"/>
          <p:nvPr/>
        </p:nvSpPr>
        <p:spPr>
          <a:xfrm>
            <a:off x="8522274" y="1726359"/>
            <a:ext cx="3345484" cy="346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Train je het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korte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of het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lange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termijn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geheugen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?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33F34F4B-C2E9-46CC-A9DF-9B13555F5BC3}"/>
              </a:ext>
            </a:extLst>
          </p:cNvPr>
          <p:cNvSpPr/>
          <p:nvPr/>
        </p:nvSpPr>
        <p:spPr>
          <a:xfrm>
            <a:off x="573401" y="976054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59" descr="Microscoop">
            <a:extLst>
              <a:ext uri="{FF2B5EF4-FFF2-40B4-BE49-F238E27FC236}">
                <a16:creationId xmlns:a16="http://schemas.microsoft.com/office/drawing/2014/main" id="{8303AB09-1D85-4344-A791-9E9E0745F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593" y="1003658"/>
            <a:ext cx="713676" cy="713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701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F16ED1D8-3C29-4E4E-9D87-E35D5C32939D}"/>
              </a:ext>
            </a:extLst>
          </p:cNvPr>
          <p:cNvSpPr txBox="1"/>
          <p:nvPr/>
        </p:nvSpPr>
        <p:spPr>
          <a:xfrm>
            <a:off x="1434659" y="1114746"/>
            <a:ext cx="2811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Micro-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learning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cxnSp>
        <p:nvCxnSpPr>
          <p:cNvPr id="16" name="Straight Connector 5">
            <a:extLst>
              <a:ext uri="{FF2B5EF4-FFF2-40B4-BE49-F238E27FC236}">
                <a16:creationId xmlns:a16="http://schemas.microsoft.com/office/drawing/2014/main" id="{AA07C274-B416-4E6D-A2A9-A342B9A7DBB5}"/>
              </a:ext>
            </a:extLst>
          </p:cNvPr>
          <p:cNvCxnSpPr>
            <a:cxnSpLocks/>
          </p:cNvCxnSpPr>
          <p:nvPr/>
        </p:nvCxnSpPr>
        <p:spPr>
          <a:xfrm>
            <a:off x="2183011" y="3772184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>
            <a:extLst>
              <a:ext uri="{FF2B5EF4-FFF2-40B4-BE49-F238E27FC236}">
                <a16:creationId xmlns:a16="http://schemas.microsoft.com/office/drawing/2014/main" id="{C2EC41EC-D3B1-473E-8E07-01E08CF85AAA}"/>
              </a:ext>
            </a:extLst>
          </p:cNvPr>
          <p:cNvSpPr txBox="1"/>
          <p:nvPr/>
        </p:nvSpPr>
        <p:spPr>
          <a:xfrm>
            <a:off x="970680" y="3169430"/>
            <a:ext cx="3890310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Je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korte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termijn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geheugen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is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beperkt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33F34F4B-C2E9-46CC-A9DF-9B13555F5BC3}"/>
              </a:ext>
            </a:extLst>
          </p:cNvPr>
          <p:cNvSpPr/>
          <p:nvPr/>
        </p:nvSpPr>
        <p:spPr>
          <a:xfrm>
            <a:off x="573401" y="976054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59" descr="Microscoop">
            <a:extLst>
              <a:ext uri="{FF2B5EF4-FFF2-40B4-BE49-F238E27FC236}">
                <a16:creationId xmlns:a16="http://schemas.microsoft.com/office/drawing/2014/main" id="{8303AB09-1D85-4344-A791-9E9E0745F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593" y="1003658"/>
            <a:ext cx="713676" cy="71367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EDAE1A3-1C19-494A-834D-649CABB0719D}"/>
              </a:ext>
            </a:extLst>
          </p:cNvPr>
          <p:cNvSpPr txBox="1"/>
          <p:nvPr/>
        </p:nvSpPr>
        <p:spPr>
          <a:xfrm>
            <a:off x="8151793" y="350778"/>
            <a:ext cx="2605548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pc="300" dirty="0"/>
              <a:t>2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42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563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5832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31459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947362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7023471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33726198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435616709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1723091873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03941145670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410561678261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8520516052356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16723462426912</a:t>
            </a:r>
          </a:p>
          <a:p>
            <a:pPr>
              <a:lnSpc>
                <a:spcPct val="150000"/>
              </a:lnSpc>
            </a:pPr>
            <a:r>
              <a:rPr lang="nl-NL" spc="300" dirty="0"/>
              <a:t>321195092341193</a:t>
            </a:r>
          </a:p>
          <a:p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3BA9753-7DF9-43AB-BD82-8C9F001244B3}"/>
              </a:ext>
            </a:extLst>
          </p:cNvPr>
          <p:cNvSpPr txBox="1"/>
          <p:nvPr/>
        </p:nvSpPr>
        <p:spPr>
          <a:xfrm>
            <a:off x="6639403" y="350778"/>
            <a:ext cx="1259997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b="1" spc="300" dirty="0"/>
              <a:t>1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2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3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4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5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6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7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8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9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10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11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12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13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14</a:t>
            </a:r>
          </a:p>
          <a:p>
            <a:pPr>
              <a:lnSpc>
                <a:spcPct val="150000"/>
              </a:lnSpc>
            </a:pPr>
            <a:r>
              <a:rPr lang="nl-NL" b="1" spc="300" dirty="0"/>
              <a:t>15</a:t>
            </a:r>
          </a:p>
          <a:p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119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 descr="Afbeelding met zitten, gebouw, persoon, grond&#10;&#10;Beschrijving is gegenereerd met zeer hoge betrouwbaarheid">
            <a:extLst>
              <a:ext uri="{FF2B5EF4-FFF2-40B4-BE49-F238E27FC236}">
                <a16:creationId xmlns:a16="http://schemas.microsoft.com/office/drawing/2014/main" id="{7F2A900C-BE66-46E0-B184-C72E8D0453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4"/>
          <a:stretch/>
        </p:blipFill>
        <p:spPr>
          <a:xfrm>
            <a:off x="-1199536" y="0"/>
            <a:ext cx="8075221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16ED1D8-3C29-4E4E-9D87-E35D5C32939D}"/>
              </a:ext>
            </a:extLst>
          </p:cNvPr>
          <p:cNvSpPr txBox="1"/>
          <p:nvPr/>
        </p:nvSpPr>
        <p:spPr>
          <a:xfrm>
            <a:off x="8505425" y="533612"/>
            <a:ext cx="2811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Micro-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learning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cxnSp>
        <p:nvCxnSpPr>
          <p:cNvPr id="16" name="Straight Connector 5">
            <a:extLst>
              <a:ext uri="{FF2B5EF4-FFF2-40B4-BE49-F238E27FC236}">
                <a16:creationId xmlns:a16="http://schemas.microsoft.com/office/drawing/2014/main" id="{AA07C274-B416-4E6D-A2A9-A342B9A7DBB5}"/>
              </a:ext>
            </a:extLst>
          </p:cNvPr>
          <p:cNvCxnSpPr>
            <a:cxnSpLocks/>
          </p:cNvCxnSpPr>
          <p:nvPr/>
        </p:nvCxnSpPr>
        <p:spPr>
          <a:xfrm>
            <a:off x="1746675" y="3266033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>
            <a:extLst>
              <a:ext uri="{FF2B5EF4-FFF2-40B4-BE49-F238E27FC236}">
                <a16:creationId xmlns:a16="http://schemas.microsoft.com/office/drawing/2014/main" id="{C2EC41EC-D3B1-473E-8E07-01E08CF85AAA}"/>
              </a:ext>
            </a:extLst>
          </p:cNvPr>
          <p:cNvSpPr txBox="1"/>
          <p:nvPr/>
        </p:nvSpPr>
        <p:spPr>
          <a:xfrm>
            <a:off x="7685359" y="1595997"/>
            <a:ext cx="355291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Reden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Beperkte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korte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termijn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geheugen</a:t>
            </a: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Korte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concentratieboog</a:t>
            </a: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1F3606E9-872F-4E4D-93AF-29937D894ADD}"/>
              </a:ext>
            </a:extLst>
          </p:cNvPr>
          <p:cNvSpPr txBox="1"/>
          <p:nvPr/>
        </p:nvSpPr>
        <p:spPr>
          <a:xfrm>
            <a:off x="1176404" y="2961233"/>
            <a:ext cx="2933700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Less is more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33F34F4B-C2E9-46CC-A9DF-9B13555F5BC3}"/>
              </a:ext>
            </a:extLst>
          </p:cNvPr>
          <p:cNvSpPr/>
          <p:nvPr/>
        </p:nvSpPr>
        <p:spPr>
          <a:xfrm>
            <a:off x="7644167" y="441558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59" descr="Microscoop">
            <a:extLst>
              <a:ext uri="{FF2B5EF4-FFF2-40B4-BE49-F238E27FC236}">
                <a16:creationId xmlns:a16="http://schemas.microsoft.com/office/drawing/2014/main" id="{8303AB09-1D85-4344-A791-9E9E0745F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5359" y="469162"/>
            <a:ext cx="713676" cy="713676"/>
          </a:xfrm>
          <a:prstGeom prst="rect">
            <a:avLst/>
          </a:prstGeom>
        </p:spPr>
      </p:pic>
      <p:cxnSp>
        <p:nvCxnSpPr>
          <p:cNvPr id="22" name="Straight Connector 5">
            <a:extLst>
              <a:ext uri="{FF2B5EF4-FFF2-40B4-BE49-F238E27FC236}">
                <a16:creationId xmlns:a16="http://schemas.microsoft.com/office/drawing/2014/main" id="{C4A03FA4-6047-4E0F-A925-29112F325EBB}"/>
              </a:ext>
            </a:extLst>
          </p:cNvPr>
          <p:cNvCxnSpPr>
            <a:cxnSpLocks/>
          </p:cNvCxnSpPr>
          <p:nvPr/>
        </p:nvCxnSpPr>
        <p:spPr>
          <a:xfrm>
            <a:off x="7676049" y="4454073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6">
            <a:extLst>
              <a:ext uri="{FF2B5EF4-FFF2-40B4-BE49-F238E27FC236}">
                <a16:creationId xmlns:a16="http://schemas.microsoft.com/office/drawing/2014/main" id="{F52F8B43-721F-4BCA-9640-D6222A12F148}"/>
              </a:ext>
            </a:extLst>
          </p:cNvPr>
          <p:cNvSpPr txBox="1"/>
          <p:nvPr/>
        </p:nvSpPr>
        <p:spPr>
          <a:xfrm>
            <a:off x="7685359" y="4766216"/>
            <a:ext cx="293370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Vorm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Logische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Duidelijk</a:t>
            </a: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doel</a:t>
            </a:r>
            <a:endParaRPr lang="en-US" spc="200" dirty="0">
              <a:solidFill>
                <a:srgbClr val="00B050"/>
              </a:solidFill>
              <a:latin typeface="Titillium" charset="0"/>
              <a:ea typeface="Titillium" charset="0"/>
              <a:cs typeface="Titill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3-20 </a:t>
            </a:r>
            <a:r>
              <a:rPr lang="en-US" spc="200" dirty="0" err="1">
                <a:solidFill>
                  <a:srgbClr val="00B050"/>
                </a:solidFill>
                <a:latin typeface="Titillium" charset="0"/>
                <a:ea typeface="Titillium" charset="0"/>
                <a:cs typeface="Titillium" charset="0"/>
              </a:rPr>
              <a:t>minuten</a:t>
            </a:r>
            <a:endParaRPr lang="en-US" spc="200" dirty="0">
              <a:solidFill>
                <a:srgbClr val="00B050"/>
              </a:solidFill>
              <a:latin typeface="Titillium" charset="0"/>
              <a:ea typeface="Titillium" charset="0"/>
              <a:cs typeface="Titillium" charset="0"/>
            </a:endParaRPr>
          </a:p>
          <a:p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69362881-21B1-448D-8C52-52CF69940CE3}"/>
              </a:ext>
            </a:extLst>
          </p:cNvPr>
          <p:cNvSpPr txBox="1"/>
          <p:nvPr/>
        </p:nvSpPr>
        <p:spPr>
          <a:xfrm>
            <a:off x="7685359" y="3236719"/>
            <a:ext cx="29337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Bijkomend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voordeel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Makkelijker</a:t>
            </a:r>
            <a:r>
              <a:rPr lang="en-US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inplanbaar</a:t>
            </a:r>
            <a:endParaRPr lang="en-US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5" name="Straight Connector 5">
            <a:extLst>
              <a:ext uri="{FF2B5EF4-FFF2-40B4-BE49-F238E27FC236}">
                <a16:creationId xmlns:a16="http://schemas.microsoft.com/office/drawing/2014/main" id="{B7DFEDF3-4434-47E9-8A1F-A95EE23594A3}"/>
              </a:ext>
            </a:extLst>
          </p:cNvPr>
          <p:cNvCxnSpPr>
            <a:cxnSpLocks/>
          </p:cNvCxnSpPr>
          <p:nvPr/>
        </p:nvCxnSpPr>
        <p:spPr>
          <a:xfrm>
            <a:off x="7685359" y="2887132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78317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E986C6E1-82F2-446E-A046-3B708AA68BD7}"/>
              </a:ext>
            </a:extLst>
          </p:cNvPr>
          <p:cNvSpPr/>
          <p:nvPr/>
        </p:nvSpPr>
        <p:spPr>
          <a:xfrm>
            <a:off x="552641" y="923152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63" descr="Zonnestelsel">
            <a:extLst>
              <a:ext uri="{FF2B5EF4-FFF2-40B4-BE49-F238E27FC236}">
                <a16:creationId xmlns:a16="http://schemas.microsoft.com/office/drawing/2014/main" id="{A8FFA8F0-BBDC-4FCC-887B-9BB343A85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475" y="944414"/>
            <a:ext cx="754397" cy="75439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E6B7464-0574-4BF6-8F20-F4B070D543E2}"/>
              </a:ext>
            </a:extLst>
          </p:cNvPr>
          <p:cNvSpPr txBox="1"/>
          <p:nvPr/>
        </p:nvSpPr>
        <p:spPr>
          <a:xfrm>
            <a:off x="1372706" y="1029224"/>
            <a:ext cx="3307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Spaced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repetition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349D2A54-30B1-4AC4-A753-6E2A55106321}"/>
              </a:ext>
            </a:extLst>
          </p:cNvPr>
          <p:cNvCxnSpPr/>
          <p:nvPr/>
        </p:nvCxnSpPr>
        <p:spPr>
          <a:xfrm>
            <a:off x="1613810" y="2222044"/>
            <a:ext cx="0" cy="3930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C71ACBE7-0604-44D5-9368-92C6F865D824}"/>
              </a:ext>
            </a:extLst>
          </p:cNvPr>
          <p:cNvCxnSpPr/>
          <p:nvPr/>
        </p:nvCxnSpPr>
        <p:spPr>
          <a:xfrm>
            <a:off x="1613810" y="6140901"/>
            <a:ext cx="78139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6">
            <a:extLst>
              <a:ext uri="{FF2B5EF4-FFF2-40B4-BE49-F238E27FC236}">
                <a16:creationId xmlns:a16="http://schemas.microsoft.com/office/drawing/2014/main" id="{05CDB1F8-5354-445D-A20C-8CE13ABC5996}"/>
              </a:ext>
            </a:extLst>
          </p:cNvPr>
          <p:cNvSpPr txBox="1"/>
          <p:nvPr/>
        </p:nvSpPr>
        <p:spPr>
          <a:xfrm>
            <a:off x="793766" y="2162667"/>
            <a:ext cx="820044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100 %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C76E0579-75A8-4929-8ABE-EA8BB74000C5}"/>
              </a:ext>
            </a:extLst>
          </p:cNvPr>
          <p:cNvSpPr txBox="1"/>
          <p:nvPr/>
        </p:nvSpPr>
        <p:spPr>
          <a:xfrm>
            <a:off x="793766" y="3883053"/>
            <a:ext cx="820044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 50 %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80BB9DB-D97D-458D-A6AA-67C9230DE763}"/>
              </a:ext>
            </a:extLst>
          </p:cNvPr>
          <p:cNvSpPr txBox="1"/>
          <p:nvPr/>
        </p:nvSpPr>
        <p:spPr>
          <a:xfrm>
            <a:off x="721279" y="6137932"/>
            <a:ext cx="820044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    0 %</a:t>
            </a:r>
          </a:p>
        </p:txBody>
      </p:sp>
      <p:sp>
        <p:nvSpPr>
          <p:cNvPr id="8" name="Boog 7">
            <a:extLst>
              <a:ext uri="{FF2B5EF4-FFF2-40B4-BE49-F238E27FC236}">
                <a16:creationId xmlns:a16="http://schemas.microsoft.com/office/drawing/2014/main" id="{1D816139-D6F2-486D-95DD-17373D18577C}"/>
              </a:ext>
            </a:extLst>
          </p:cNvPr>
          <p:cNvSpPr/>
          <p:nvPr/>
        </p:nvSpPr>
        <p:spPr>
          <a:xfrm rot="16200000">
            <a:off x="1548321" y="2952375"/>
            <a:ext cx="6502090" cy="6371113"/>
          </a:xfrm>
          <a:prstGeom prst="arc">
            <a:avLst>
              <a:gd name="adj1" fmla="val 16200000"/>
              <a:gd name="adj2" fmla="val 2142642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Boog 15">
            <a:extLst>
              <a:ext uri="{FF2B5EF4-FFF2-40B4-BE49-F238E27FC236}">
                <a16:creationId xmlns:a16="http://schemas.microsoft.com/office/drawing/2014/main" id="{8CA2781E-93C9-451E-A073-95DC2637393F}"/>
              </a:ext>
            </a:extLst>
          </p:cNvPr>
          <p:cNvSpPr/>
          <p:nvPr/>
        </p:nvSpPr>
        <p:spPr>
          <a:xfrm rot="9643664">
            <a:off x="4384460" y="-1510613"/>
            <a:ext cx="6502090" cy="6371113"/>
          </a:xfrm>
          <a:prstGeom prst="arc">
            <a:avLst>
              <a:gd name="adj1" fmla="val 17564740"/>
              <a:gd name="adj2" fmla="val 2142642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E502C4A-9BBF-4432-B0E0-01FA0939A953}"/>
              </a:ext>
            </a:extLst>
          </p:cNvPr>
          <p:cNvSpPr txBox="1"/>
          <p:nvPr/>
        </p:nvSpPr>
        <p:spPr>
          <a:xfrm>
            <a:off x="1881567" y="5231299"/>
            <a:ext cx="3431321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Als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de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deelnemer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hier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begint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F607900D-A59D-4B86-AA3E-C811D5E80710}"/>
              </a:ext>
            </a:extLst>
          </p:cNvPr>
          <p:cNvCxnSpPr>
            <a:cxnSpLocks/>
          </p:cNvCxnSpPr>
          <p:nvPr/>
        </p:nvCxnSpPr>
        <p:spPr>
          <a:xfrm>
            <a:off x="7639844" y="4740102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>
            <a:extLst>
              <a:ext uri="{FF2B5EF4-FFF2-40B4-BE49-F238E27FC236}">
                <a16:creationId xmlns:a16="http://schemas.microsoft.com/office/drawing/2014/main" id="{70AF6D8A-3C6C-488E-99D0-FD41194A189C}"/>
              </a:ext>
            </a:extLst>
          </p:cNvPr>
          <p:cNvSpPr txBox="1"/>
          <p:nvPr/>
        </p:nvSpPr>
        <p:spPr>
          <a:xfrm>
            <a:off x="7635505" y="4424309"/>
            <a:ext cx="2933700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en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hier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eindigt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570D4433-026E-4808-8712-7DD874A39564}"/>
              </a:ext>
            </a:extLst>
          </p:cNvPr>
          <p:cNvCxnSpPr>
            <a:cxnSpLocks/>
          </p:cNvCxnSpPr>
          <p:nvPr/>
        </p:nvCxnSpPr>
        <p:spPr>
          <a:xfrm>
            <a:off x="1881567" y="5521894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5">
            <a:extLst>
              <a:ext uri="{FF2B5EF4-FFF2-40B4-BE49-F238E27FC236}">
                <a16:creationId xmlns:a16="http://schemas.microsoft.com/office/drawing/2014/main" id="{220DC803-F9AE-4CC7-AEFE-CD0C71E22515}"/>
              </a:ext>
            </a:extLst>
          </p:cNvPr>
          <p:cNvCxnSpPr>
            <a:cxnSpLocks/>
          </p:cNvCxnSpPr>
          <p:nvPr/>
        </p:nvCxnSpPr>
        <p:spPr>
          <a:xfrm>
            <a:off x="10430446" y="2886886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96E687D7-3498-49DC-B5B3-74E6DC5E1D6B}"/>
              </a:ext>
            </a:extLst>
          </p:cNvPr>
          <p:cNvSpPr txBox="1"/>
          <p:nvPr/>
        </p:nvSpPr>
        <p:spPr>
          <a:xfrm>
            <a:off x="6481151" y="938919"/>
            <a:ext cx="5387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6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Hebben we maximaal leerrendement?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BCE2067B-DE11-46E0-82A1-3123357EF067}"/>
              </a:ext>
            </a:extLst>
          </p:cNvPr>
          <p:cNvSpPr txBox="1"/>
          <p:nvPr/>
        </p:nvSpPr>
        <p:spPr>
          <a:xfrm>
            <a:off x="5312888" y="6615128"/>
            <a:ext cx="820044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tijd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C661B2AA-808F-4E89-9D91-FFF7ADD9419D}"/>
              </a:ext>
            </a:extLst>
          </p:cNvPr>
          <p:cNvCxnSpPr/>
          <p:nvPr/>
        </p:nvCxnSpPr>
        <p:spPr>
          <a:xfrm>
            <a:off x="5841426" y="6702203"/>
            <a:ext cx="10450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6">
            <a:extLst>
              <a:ext uri="{FF2B5EF4-FFF2-40B4-BE49-F238E27FC236}">
                <a16:creationId xmlns:a16="http://schemas.microsoft.com/office/drawing/2014/main" id="{8DCC4E2E-6E7F-4FBA-8DF4-D1BA7A248B76}"/>
              </a:ext>
            </a:extLst>
          </p:cNvPr>
          <p:cNvSpPr txBox="1"/>
          <p:nvPr/>
        </p:nvSpPr>
        <p:spPr>
          <a:xfrm rot="16200000">
            <a:off x="-470225" y="3841566"/>
            <a:ext cx="1845989" cy="17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Herinnering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FF63E621-B73A-4726-ADC4-9E469A1E0507}"/>
              </a:ext>
            </a:extLst>
          </p:cNvPr>
          <p:cNvCxnSpPr>
            <a:cxnSpLocks/>
          </p:cNvCxnSpPr>
          <p:nvPr/>
        </p:nvCxnSpPr>
        <p:spPr>
          <a:xfrm flipV="1">
            <a:off x="480155" y="2886886"/>
            <a:ext cx="0" cy="690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44873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muur&#10;&#10;Beschrijving is gegenereerd met hoge betrouwbaarheid">
            <a:extLst>
              <a:ext uri="{FF2B5EF4-FFF2-40B4-BE49-F238E27FC236}">
                <a16:creationId xmlns:a16="http://schemas.microsoft.com/office/drawing/2014/main" id="{5F67D913-13B0-44AD-A708-6BE76EF0A4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1"/>
          <a:stretch/>
        </p:blipFill>
        <p:spPr>
          <a:xfrm>
            <a:off x="4952010" y="0"/>
            <a:ext cx="8226389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5646AAE9-7190-4EE8-840A-63F8EA70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47" y="1857489"/>
            <a:ext cx="4534628" cy="1325563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Een zin wordt 1 keer herhaald, wanneer blijft de inhoud het beste hangen?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1- niet herhalen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2- direct herhalen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3- om de zin herhalen</a:t>
            </a:r>
            <a:b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</a:br>
            <a:r>
              <a:rPr lang="nl-NL" sz="2000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4- om de 8 zinnen herhalen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BC7F68D-E819-4B61-8CA4-1D45206EC1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17" t="8735" r="14661" b="12100"/>
          <a:stretch/>
        </p:blipFill>
        <p:spPr>
          <a:xfrm>
            <a:off x="213756" y="4206174"/>
            <a:ext cx="4226078" cy="2651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C5BDA5AB-6293-4414-9CEF-95B58DA368A7}"/>
              </a:ext>
            </a:extLst>
          </p:cNvPr>
          <p:cNvSpPr/>
          <p:nvPr/>
        </p:nvSpPr>
        <p:spPr>
          <a:xfrm>
            <a:off x="213756" y="3522421"/>
            <a:ext cx="4393870" cy="34438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Straight Connector 5">
            <a:extLst>
              <a:ext uri="{FF2B5EF4-FFF2-40B4-BE49-F238E27FC236}">
                <a16:creationId xmlns:a16="http://schemas.microsoft.com/office/drawing/2014/main" id="{66C06D7A-8963-4D2B-AA19-BB7BBBE78EED}"/>
              </a:ext>
            </a:extLst>
          </p:cNvPr>
          <p:cNvCxnSpPr>
            <a:cxnSpLocks/>
          </p:cNvCxnSpPr>
          <p:nvPr/>
        </p:nvCxnSpPr>
        <p:spPr>
          <a:xfrm>
            <a:off x="9434252" y="1465598"/>
            <a:ext cx="116558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6">
            <a:extLst>
              <a:ext uri="{FF2B5EF4-FFF2-40B4-BE49-F238E27FC236}">
                <a16:creationId xmlns:a16="http://schemas.microsoft.com/office/drawing/2014/main" id="{E78B2A8C-A62C-41FA-85D4-DD8E4349FE9C}"/>
              </a:ext>
            </a:extLst>
          </p:cNvPr>
          <p:cNvSpPr txBox="1"/>
          <p:nvPr/>
        </p:nvSpPr>
        <p:spPr>
          <a:xfrm>
            <a:off x="9418418" y="769794"/>
            <a:ext cx="2933700" cy="518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Langere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spacingperiode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>
              <a:lnSpc>
                <a:spcPct val="80000"/>
              </a:lnSpc>
            </a:pP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  <a:p>
            <a:pPr>
              <a:lnSpc>
                <a:spcPct val="80000"/>
              </a:lnSpc>
            </a:pP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Is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beter</a:t>
            </a:r>
            <a:r>
              <a:rPr lang="en-US" sz="1400" spc="200" dirty="0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  <a:r>
              <a:rPr lang="en-US" sz="1400" spc="200" dirty="0" err="1">
                <a:solidFill>
                  <a:schemeClr val="accent1">
                    <a:lumMod val="75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onthouden</a:t>
            </a:r>
            <a:endParaRPr lang="en-US" sz="1400" spc="200" dirty="0">
              <a:solidFill>
                <a:schemeClr val="accent1">
                  <a:lumMod val="75000"/>
                </a:schemeClr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1DB4001-DCA2-4B6A-ABDD-892DDA355CC2}"/>
              </a:ext>
            </a:extLst>
          </p:cNvPr>
          <p:cNvSpPr/>
          <p:nvPr/>
        </p:nvSpPr>
        <p:spPr>
          <a:xfrm>
            <a:off x="552641" y="923152"/>
            <a:ext cx="820066" cy="820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63" descr="Zonnestelsel">
            <a:extLst>
              <a:ext uri="{FF2B5EF4-FFF2-40B4-BE49-F238E27FC236}">
                <a16:creationId xmlns:a16="http://schemas.microsoft.com/office/drawing/2014/main" id="{B84E4619-F6F6-498A-874A-76EDDC733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475" y="944414"/>
            <a:ext cx="754397" cy="754397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8EB1AF85-A118-4CDF-885A-C8A0B43596F5}"/>
              </a:ext>
            </a:extLst>
          </p:cNvPr>
          <p:cNvSpPr txBox="1"/>
          <p:nvPr/>
        </p:nvSpPr>
        <p:spPr>
          <a:xfrm>
            <a:off x="1372706" y="1029224"/>
            <a:ext cx="3307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Spaced</a:t>
            </a:r>
            <a:r>
              <a:rPr lang="nl-NL" sz="3200" b="1" dirty="0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 </a:t>
            </a:r>
            <a:r>
              <a:rPr lang="nl-NL" sz="3200" b="1" dirty="0" err="1">
                <a:solidFill>
                  <a:schemeClr val="accent1">
                    <a:lumMod val="75000"/>
                  </a:schemeClr>
                </a:solidFill>
                <a:latin typeface="Titillium Lt" panose="00000300000000000000" pitchFamily="50" charset="0"/>
              </a:rPr>
              <a:t>repetition</a:t>
            </a:r>
            <a:endParaRPr lang="nl-NL" sz="2400" b="1" dirty="0">
              <a:solidFill>
                <a:schemeClr val="accent1">
                  <a:lumMod val="75000"/>
                </a:schemeClr>
              </a:solidFill>
              <a:latin typeface="Titillium Lt" panose="00000300000000000000" pitchFamily="50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73E6463-5372-4D0A-8440-6551A21FB358}"/>
              </a:ext>
            </a:extLst>
          </p:cNvPr>
          <p:cNvSpPr/>
          <p:nvPr/>
        </p:nvSpPr>
        <p:spPr>
          <a:xfrm>
            <a:off x="8511670" y="6483148"/>
            <a:ext cx="3647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err="1"/>
              <a:t>Bron:W</a:t>
            </a:r>
            <a:r>
              <a:rPr lang="nl-NL" sz="1400" dirty="0"/>
              <a:t>. </a:t>
            </a:r>
            <a:r>
              <a:rPr lang="nl-NL" sz="1400" dirty="0" err="1"/>
              <a:t>Talheimer</a:t>
            </a:r>
            <a:r>
              <a:rPr lang="nl-NL" sz="1400" dirty="0"/>
              <a:t> van </a:t>
            </a:r>
            <a:r>
              <a:rPr lang="nl-NL" sz="1400" dirty="0" err="1"/>
              <a:t>Work</a:t>
            </a:r>
            <a:r>
              <a:rPr lang="nl-NL" sz="1400" dirty="0"/>
              <a:t>-Learning Research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380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FCJVzDdW"/>
  <p:tag name="ARTICULATE_DESIGN_ID_KANTOORTHEMA" val="L9hY5Cwt"/>
  <p:tag name="ARTICULATE_DESIGN_ID_AANGEPAST ONTWERP" val="XIVvBrbQ"/>
  <p:tag name="ARTICULATE_SLIDE_THUMBNAIL_REFRESH" val="1"/>
  <p:tag name="ARTICULATE_SLIDE_COUNT" val="3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Kantoorthema">
  <a:themeElements>
    <a:clrScheme name="TCC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ADEF"/>
      </a:accent1>
      <a:accent2>
        <a:srgbClr val="1B3F95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00ADEF"/>
      </a:hlink>
      <a:folHlink>
        <a:srgbClr val="00ADE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CC-template.pptx" id="{DF2A7B65-609F-4ADA-B55B-243E6EAABA6E}" vid="{EACF19D6-8537-47AD-BE6B-79D0DB7F9C1F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TCC-template</Template>
  <TotalTime>0</TotalTime>
  <Words>692</Words>
  <Application>Microsoft Office PowerPoint</Application>
  <PresentationFormat>Breedbeeld</PresentationFormat>
  <Paragraphs>211</Paragraphs>
  <Slides>33</Slides>
  <Notes>27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33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NeoTech</vt:lpstr>
      <vt:lpstr>Segoe UI</vt:lpstr>
      <vt:lpstr>Segoe UI Black</vt:lpstr>
      <vt:lpstr>Titillium</vt:lpstr>
      <vt:lpstr>Titillium Bd</vt:lpstr>
      <vt:lpstr>Titillium Light</vt:lpstr>
      <vt:lpstr>Titillium Lt</vt:lpstr>
      <vt:lpstr>Kantoorthema</vt:lpstr>
      <vt:lpstr>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Een zin wordt 1 keer herhaald, wanneer blijft de inhoud het beste hangen?  1- niet herhalen 2- direct herhalen 3- om de zin herhalen 4- om de 8 zinnen herhalen</vt:lpstr>
      <vt:lpstr>Het helpt om tussentijds ook te toetsen. Hoeveel onthoud je meer door zo’n toets?  1- 1,5 keer 2- 2 keer 3- 3 keer </vt:lpstr>
      <vt:lpstr>Met welk programma zal je meer onthouden?  1- Een week lang programma van 5 dagen achter elkaar  2- Een 5-weeks programma met iedere week een lesdag  3- Waarschijnlijk is de uitkomst redelijk gelijk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Lotte van de Zanden</dc:creator>
  <cp:lastModifiedBy>Floor Hermsen</cp:lastModifiedBy>
  <cp:revision>136</cp:revision>
  <dcterms:created xsi:type="dcterms:W3CDTF">2018-08-20T09:18:03Z</dcterms:created>
  <dcterms:modified xsi:type="dcterms:W3CDTF">2018-11-21T08:44:53Z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4CF4DA1E-8612-463F-AB66-BC243F1BBB3F</vt:lpwstr>
  </property>
  <property fmtid="{D5CDD505-2E9C-101B-9397-08002B2CF9AE}" pid="3" name="ArticulatePath">
    <vt:lpwstr>Power-Powerpoint Template</vt:lpwstr>
  </property>
</Properties>
</file>